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4"/>
  </p:notesMasterIdLst>
  <p:handoutMasterIdLst>
    <p:handoutMasterId r:id="rId15"/>
  </p:handoutMasterIdLst>
  <p:sldIdLst>
    <p:sldId id="406" r:id="rId2"/>
    <p:sldId id="659" r:id="rId3"/>
    <p:sldId id="660" r:id="rId4"/>
    <p:sldId id="662" r:id="rId5"/>
    <p:sldId id="663" r:id="rId6"/>
    <p:sldId id="664" r:id="rId7"/>
    <p:sldId id="665" r:id="rId8"/>
    <p:sldId id="666" r:id="rId9"/>
    <p:sldId id="667" r:id="rId10"/>
    <p:sldId id="668" r:id="rId11"/>
    <p:sldId id="669" r:id="rId12"/>
    <p:sldId id="670"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400" autoAdjust="0"/>
  </p:normalViewPr>
  <p:slideViewPr>
    <p:cSldViewPr>
      <p:cViewPr varScale="1">
        <p:scale>
          <a:sx n="72" d="100"/>
          <a:sy n="72" d="100"/>
        </p:scale>
        <p:origin x="60"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FFABE3C-2BF1-C94B-80E8-A91D136B8BE5}"/>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72707" name="Rectangle 3">
            <a:extLst>
              <a:ext uri="{FF2B5EF4-FFF2-40B4-BE49-F238E27FC236}">
                <a16:creationId xmlns:a16="http://schemas.microsoft.com/office/drawing/2014/main" id="{E09568BC-4267-0D4C-B2FD-C2B601F802CE}"/>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eaLnBrk="1" hangingPunct="1">
              <a:defRPr sz="1200">
                <a:latin typeface="Verdana" pitchFamily="34" charset="0"/>
              </a:defRPr>
            </a:lvl1pPr>
          </a:lstStyle>
          <a:p>
            <a:pPr>
              <a:defRPr/>
            </a:pPr>
            <a:endParaRPr lang="en-US"/>
          </a:p>
        </p:txBody>
      </p:sp>
      <p:sp>
        <p:nvSpPr>
          <p:cNvPr id="72708" name="Rectangle 4">
            <a:extLst>
              <a:ext uri="{FF2B5EF4-FFF2-40B4-BE49-F238E27FC236}">
                <a16:creationId xmlns:a16="http://schemas.microsoft.com/office/drawing/2014/main" id="{2B7E435A-92FF-DC49-9B5C-7115BB111531}"/>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72709" name="Rectangle 5">
            <a:extLst>
              <a:ext uri="{FF2B5EF4-FFF2-40B4-BE49-F238E27FC236}">
                <a16:creationId xmlns:a16="http://schemas.microsoft.com/office/drawing/2014/main" id="{34C4CAA8-F192-9947-A556-BFBB34E6306F}"/>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eaLnBrk="1" hangingPunct="1">
              <a:defRPr sz="1200">
                <a:latin typeface="Verdana" panose="020B0604030504040204" pitchFamily="34" charset="0"/>
              </a:defRPr>
            </a:lvl1pPr>
          </a:lstStyle>
          <a:p>
            <a:pPr>
              <a:defRPr/>
            </a:pPr>
            <a:fld id="{13F9171B-2C1A-47FD-9FE5-10513DE334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CA90830-3F0F-8542-91FE-9096111DA842}"/>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9219" name="Rectangle 3">
            <a:extLst>
              <a:ext uri="{FF2B5EF4-FFF2-40B4-BE49-F238E27FC236}">
                <a16:creationId xmlns:a16="http://schemas.microsoft.com/office/drawing/2014/main" id="{026B12AC-8C4C-EF47-A206-E3512C624B80}"/>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eaLnBrk="1" hangingPunct="1">
              <a:defRPr sz="1200">
                <a:latin typeface="Verdana" pitchFamily="34" charset="0"/>
              </a:defRPr>
            </a:lvl1pPr>
          </a:lstStyle>
          <a:p>
            <a:pPr>
              <a:defRPr/>
            </a:pPr>
            <a:endParaRPr lang="en-US"/>
          </a:p>
        </p:txBody>
      </p:sp>
      <p:sp>
        <p:nvSpPr>
          <p:cNvPr id="14340" name="Rectangle 4">
            <a:extLst>
              <a:ext uri="{FF2B5EF4-FFF2-40B4-BE49-F238E27FC236}">
                <a16:creationId xmlns:a16="http://schemas.microsoft.com/office/drawing/2014/main" id="{11AD0380-8DD3-4C08-83DB-17F799786050}"/>
              </a:ext>
            </a:extLst>
          </p:cNvPr>
          <p:cNvSpPr>
            <a:spLocks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F5FDCF44-3E93-E541-8455-414C59B628A5}"/>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18F00886-4BB1-C447-9389-5796C05EF2DE}"/>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9223" name="Rectangle 7">
            <a:extLst>
              <a:ext uri="{FF2B5EF4-FFF2-40B4-BE49-F238E27FC236}">
                <a16:creationId xmlns:a16="http://schemas.microsoft.com/office/drawing/2014/main" id="{2843A7FC-F428-5F4E-80C4-E0467594FDB1}"/>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eaLnBrk="1" hangingPunct="1">
              <a:defRPr sz="1200">
                <a:latin typeface="Verdana" panose="020B0604030504040204" pitchFamily="34" charset="0"/>
              </a:defRPr>
            </a:lvl1pPr>
          </a:lstStyle>
          <a:p>
            <a:pPr>
              <a:defRPr/>
            </a:pPr>
            <a:fld id="{FCF16D01-78CC-4FEA-A749-8489D293AD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70074030-77C5-48B9-B139-4411CCAF77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C6DC40-31A5-4175-AE42-32DCD8CA22A5}" type="slidenum">
              <a:rPr lang="en-US" altLang="en-US" smtClean="0">
                <a:latin typeface="Verdana" panose="020B0604030504040204" pitchFamily="34" charset="0"/>
              </a:rPr>
              <a:pPr>
                <a:spcBef>
                  <a:spcPct val="0"/>
                </a:spcBef>
              </a:pPr>
              <a:t>1</a:t>
            </a:fld>
            <a:endParaRPr lang="en-US" altLang="en-US">
              <a:latin typeface="Verdana" panose="020B0604030504040204" pitchFamily="34" charset="0"/>
            </a:endParaRPr>
          </a:p>
        </p:txBody>
      </p:sp>
      <p:sp>
        <p:nvSpPr>
          <p:cNvPr id="17410" name="Rectangle 2">
            <a:extLst>
              <a:ext uri="{FF2B5EF4-FFF2-40B4-BE49-F238E27FC236}">
                <a16:creationId xmlns:a16="http://schemas.microsoft.com/office/drawing/2014/main" id="{9F6575EA-2805-48F4-87D2-DF02EFAAD126}"/>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0A888AAC-E7F1-41FB-8D9D-90461437EB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CD24E569-633D-4881-B105-D45623FB72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04BDA0D-0C7F-436A-837B-CBC6B10D13C7}" type="slidenum">
              <a:rPr lang="en-US" altLang="en-US" smtClean="0">
                <a:latin typeface="Verdana" panose="020B0604030504040204" pitchFamily="34" charset="0"/>
              </a:rPr>
              <a:pPr>
                <a:spcBef>
                  <a:spcPct val="0"/>
                </a:spcBef>
              </a:pPr>
              <a:t>10</a:t>
            </a:fld>
            <a:endParaRPr lang="en-US" altLang="en-US">
              <a:latin typeface="Verdana" panose="020B0604030504040204" pitchFamily="34" charset="0"/>
            </a:endParaRPr>
          </a:p>
        </p:txBody>
      </p:sp>
      <p:sp>
        <p:nvSpPr>
          <p:cNvPr id="35842" name="Rectangle 2">
            <a:extLst>
              <a:ext uri="{FF2B5EF4-FFF2-40B4-BE49-F238E27FC236}">
                <a16:creationId xmlns:a16="http://schemas.microsoft.com/office/drawing/2014/main" id="{A4A4C830-D59C-4147-9BEB-7219C593CEEC}"/>
              </a:ext>
            </a:extLst>
          </p:cNvPr>
          <p:cNvSpPr>
            <a:spLocks noChangeArrowheads="1" noTextEdit="1"/>
          </p:cNvSpPr>
          <p:nvPr>
            <p:ph type="sldImg"/>
          </p:nvPr>
        </p:nvSpPr>
        <p:spPr>
          <a:ln/>
        </p:spPr>
      </p:sp>
      <p:sp>
        <p:nvSpPr>
          <p:cNvPr id="35843" name="Rectangle 3">
            <a:extLst>
              <a:ext uri="{FF2B5EF4-FFF2-40B4-BE49-F238E27FC236}">
                <a16:creationId xmlns:a16="http://schemas.microsoft.com/office/drawing/2014/main" id="{5CE38BF7-2900-463C-9E29-F76F211B7889}"/>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6AEBC564-AC66-4500-BB49-A320D691E8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2C80334-D75D-4EBD-9DBB-512C67DD89BD}" type="slidenum">
              <a:rPr lang="en-US" altLang="en-US" smtClean="0">
                <a:latin typeface="Verdana" panose="020B0604030504040204" pitchFamily="34" charset="0"/>
              </a:rPr>
              <a:pPr>
                <a:spcBef>
                  <a:spcPct val="0"/>
                </a:spcBef>
              </a:pPr>
              <a:t>11</a:t>
            </a:fld>
            <a:endParaRPr lang="en-US" altLang="en-US">
              <a:latin typeface="Verdana" panose="020B0604030504040204" pitchFamily="34" charset="0"/>
            </a:endParaRPr>
          </a:p>
        </p:txBody>
      </p:sp>
      <p:sp>
        <p:nvSpPr>
          <p:cNvPr id="37890" name="Rectangle 2">
            <a:extLst>
              <a:ext uri="{FF2B5EF4-FFF2-40B4-BE49-F238E27FC236}">
                <a16:creationId xmlns:a16="http://schemas.microsoft.com/office/drawing/2014/main" id="{1FBBC4C8-93FE-493A-A330-0C649B9563FD}"/>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89CB5579-3993-4CD7-9FE0-E7832A1AA42F}"/>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2C93A483-3D20-42C3-A6C1-F0FD1BC7BD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65FF7D9-2FE5-42BC-A95F-23B78580A506}" type="slidenum">
              <a:rPr lang="en-US" altLang="en-US" smtClean="0">
                <a:latin typeface="Verdana" panose="020B0604030504040204" pitchFamily="34" charset="0"/>
              </a:rPr>
              <a:pPr>
                <a:spcBef>
                  <a:spcPct val="0"/>
                </a:spcBef>
              </a:pPr>
              <a:t>12</a:t>
            </a:fld>
            <a:endParaRPr lang="en-US" altLang="en-US">
              <a:latin typeface="Verdana" panose="020B0604030504040204" pitchFamily="34" charset="0"/>
            </a:endParaRPr>
          </a:p>
        </p:txBody>
      </p:sp>
      <p:sp>
        <p:nvSpPr>
          <p:cNvPr id="39938" name="Rectangle 2">
            <a:extLst>
              <a:ext uri="{FF2B5EF4-FFF2-40B4-BE49-F238E27FC236}">
                <a16:creationId xmlns:a16="http://schemas.microsoft.com/office/drawing/2014/main" id="{A6C0DB92-4FE5-4D2B-AE17-7070CF832DF6}"/>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A35ACF62-B909-47D4-80C4-17E7E52B75AD}"/>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Last:  </a:t>
            </a:r>
            <a:r>
              <a:rPr lang="en-US" altLang="en-US"/>
              <a:t>This is an easy and effective model to apply when teaching.</a:t>
            </a:r>
          </a:p>
          <a:p>
            <a:pPr eaLnBrk="1" hangingPunct="1"/>
            <a:endParaRPr lang="en-US" altLang="en-US"/>
          </a:p>
          <a:p>
            <a:pPr eaLnBrk="1" hangingPunct="1"/>
            <a:r>
              <a:rPr lang="en-US" altLang="en-US"/>
              <a:t>Importance of teaching students how to use strategies</a:t>
            </a:r>
          </a:p>
          <a:p>
            <a:pPr eaLnBrk="1" hangingPunct="1"/>
            <a:r>
              <a:rPr lang="en-US" altLang="en-US"/>
              <a:t>	-When using this model, you are showing them how to use strategies, teaching them how to use strategies, in essence, you are teaching them </a:t>
            </a:r>
            <a:r>
              <a:rPr lang="en-US" altLang="en-US" i="1"/>
              <a:t>how</a:t>
            </a:r>
            <a:r>
              <a:rPr lang="en-US" altLang="en-US"/>
              <a:t> to comprehend.</a:t>
            </a:r>
            <a:endParaRPr lang="en-US" altLang="en-US"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CB52417-88FA-47F6-AC8F-691245F78C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063D92B-A740-4B85-B367-D9DF00B87501}" type="slidenum">
              <a:rPr lang="en-US" altLang="en-US" smtClean="0">
                <a:latin typeface="Verdana" panose="020B0604030504040204" pitchFamily="34" charset="0"/>
              </a:rPr>
              <a:pPr>
                <a:spcBef>
                  <a:spcPct val="0"/>
                </a:spcBef>
              </a:pPr>
              <a:t>2</a:t>
            </a:fld>
            <a:endParaRPr lang="en-US" altLang="en-US">
              <a:latin typeface="Verdana" panose="020B0604030504040204" pitchFamily="34" charset="0"/>
            </a:endParaRPr>
          </a:p>
        </p:txBody>
      </p:sp>
      <p:sp>
        <p:nvSpPr>
          <p:cNvPr id="19458" name="Rectangle 2">
            <a:extLst>
              <a:ext uri="{FF2B5EF4-FFF2-40B4-BE49-F238E27FC236}">
                <a16:creationId xmlns:a16="http://schemas.microsoft.com/office/drawing/2014/main" id="{A3910397-BAE5-42B2-899E-A884CB7D6757}"/>
              </a:ext>
            </a:extLst>
          </p:cNvPr>
          <p:cNvSpPr>
            <a:spLocks noChangeArrowheads="1" noTextEdit="1"/>
          </p:cNvSpPr>
          <p:nvPr>
            <p:ph type="sldImg"/>
          </p:nvPr>
        </p:nvSpPr>
        <p:spPr>
          <a:xfrm>
            <a:off x="1182688" y="696913"/>
            <a:ext cx="4649787" cy="3486150"/>
          </a:xfrm>
          <a:ln/>
        </p:spPr>
      </p:sp>
      <p:sp>
        <p:nvSpPr>
          <p:cNvPr id="19459" name="Rectangle 3">
            <a:extLst>
              <a:ext uri="{FF2B5EF4-FFF2-40B4-BE49-F238E27FC236}">
                <a16:creationId xmlns:a16="http://schemas.microsoft.com/office/drawing/2014/main" id="{B37362E0-8A95-456C-B05C-7ADFAA418C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3EF4FDE2-960F-435D-8017-4E54F8294C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C5AE273-DF7E-45BD-B0D1-A118558C8B7F}" type="slidenum">
              <a:rPr lang="en-US" altLang="en-US" smtClean="0">
                <a:latin typeface="Verdana" panose="020B0604030504040204" pitchFamily="34" charset="0"/>
              </a:rPr>
              <a:pPr>
                <a:spcBef>
                  <a:spcPct val="0"/>
                </a:spcBef>
              </a:pPr>
              <a:t>3</a:t>
            </a:fld>
            <a:endParaRPr lang="en-US" altLang="en-US">
              <a:latin typeface="Verdana" panose="020B0604030504040204" pitchFamily="34" charset="0"/>
            </a:endParaRPr>
          </a:p>
        </p:txBody>
      </p:sp>
      <p:sp>
        <p:nvSpPr>
          <p:cNvPr id="21506" name="Rectangle 2">
            <a:extLst>
              <a:ext uri="{FF2B5EF4-FFF2-40B4-BE49-F238E27FC236}">
                <a16:creationId xmlns:a16="http://schemas.microsoft.com/office/drawing/2014/main" id="{8BAC1F2B-D8D5-4E88-B5F4-41C5CB2805F9}"/>
              </a:ext>
            </a:extLst>
          </p:cNvPr>
          <p:cNvSpPr>
            <a:spLocks noChangeArrowheads="1" noTextEdit="1"/>
          </p:cNvSpPr>
          <p:nvPr>
            <p:ph type="sldImg"/>
          </p:nvPr>
        </p:nvSpPr>
        <p:spPr>
          <a:xfrm>
            <a:off x="1182688" y="696913"/>
            <a:ext cx="4649787" cy="3486150"/>
          </a:xfrm>
          <a:ln/>
        </p:spPr>
      </p:sp>
      <p:sp>
        <p:nvSpPr>
          <p:cNvPr id="21507" name="Rectangle 3">
            <a:extLst>
              <a:ext uri="{FF2B5EF4-FFF2-40B4-BE49-F238E27FC236}">
                <a16:creationId xmlns:a16="http://schemas.microsoft.com/office/drawing/2014/main" id="{E5D4FBC2-5870-4C57-B742-1AC28A371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First:</a:t>
            </a:r>
            <a:r>
              <a:rPr lang="en-US" altLang="en-US"/>
              <a:t>  Data from several studies strongly support that teachers should possess the knowledge and skills to do these two things: </a:t>
            </a:r>
            <a:endParaRPr lang="en-US" altLang="en-U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3ED738D7-D8EB-49CD-866C-6980DBD9B1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72D89A-7002-48FE-8E5A-DD2E58E4771B}" type="slidenum">
              <a:rPr lang="en-US" altLang="en-US" smtClean="0">
                <a:latin typeface="Verdana" panose="020B0604030504040204" pitchFamily="34" charset="0"/>
              </a:rPr>
              <a:pPr>
                <a:spcBef>
                  <a:spcPct val="0"/>
                </a:spcBef>
              </a:pPr>
              <a:t>4</a:t>
            </a:fld>
            <a:endParaRPr lang="en-US" altLang="en-US">
              <a:latin typeface="Verdana" panose="020B0604030504040204" pitchFamily="34" charset="0"/>
            </a:endParaRPr>
          </a:p>
        </p:txBody>
      </p:sp>
      <p:sp>
        <p:nvSpPr>
          <p:cNvPr id="23554" name="Rectangle 2">
            <a:extLst>
              <a:ext uri="{FF2B5EF4-FFF2-40B4-BE49-F238E27FC236}">
                <a16:creationId xmlns:a16="http://schemas.microsoft.com/office/drawing/2014/main" id="{4B018132-7330-4459-BA14-AFD18F60DD12}"/>
              </a:ext>
            </a:extLst>
          </p:cNvPr>
          <p:cNvSpPr>
            <a:spLocks noChangeArrowheads="1" noTextEdit="1"/>
          </p:cNvSpPr>
          <p:nvPr>
            <p:ph type="sldImg"/>
          </p:nvPr>
        </p:nvSpPr>
        <p:spPr>
          <a:ln/>
        </p:spPr>
      </p:sp>
      <p:sp>
        <p:nvSpPr>
          <p:cNvPr id="23555" name="Rectangle 3">
            <a:extLst>
              <a:ext uri="{FF2B5EF4-FFF2-40B4-BE49-F238E27FC236}">
                <a16:creationId xmlns:a16="http://schemas.microsoft.com/office/drawing/2014/main" id="{059A2455-858C-47EF-BB58-F951CF48111D}"/>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First:</a:t>
            </a:r>
            <a:r>
              <a:rPr lang="en-US" altLang="en-US"/>
              <a:t>  Two curriculum perspectives have been prevalent in the U.S. since the mid- to late-70s.</a:t>
            </a:r>
          </a:p>
          <a:p>
            <a:pPr eaLnBrk="1" hangingPunct="1"/>
            <a:endParaRPr lang="en-US" altLang="en-US"/>
          </a:p>
          <a:p>
            <a:pPr eaLnBrk="1" hangingPunct="1"/>
            <a:r>
              <a:rPr lang="en-US" altLang="en-US" b="1"/>
              <a:t>Last:  </a:t>
            </a:r>
            <a:r>
              <a:rPr lang="en-US" altLang="en-US"/>
              <a:t>Some educators and policy-makers have questioned the effectiveness of a whole language curriculum to develop skillful and competent readers and writers.  Some have called for a return to skills-based curricula—others are calling for balanced instruction in which teachers draw on the best practices of both a skills-based and a whole language curriculum.</a:t>
            </a:r>
          </a:p>
          <a:p>
            <a:pPr eaLnBrk="1" hangingPunct="1"/>
            <a:endParaRPr lang="en-US" altLang="en-US"/>
          </a:p>
          <a:p>
            <a:pPr eaLnBrk="1" hangingPunct="1"/>
            <a:r>
              <a:rPr lang="en-US" altLang="en-US"/>
              <a:t>There have been two or three large studies that have shown that there is not much difference in the performance of students using either approach once they reach 3</a:t>
            </a:r>
            <a:r>
              <a:rPr lang="en-US" altLang="en-US" baseline="30000"/>
              <a:t>rd</a:t>
            </a:r>
            <a:r>
              <a:rPr lang="en-US" altLang="en-US"/>
              <a:t> or 4</a:t>
            </a:r>
            <a:r>
              <a:rPr lang="en-US" altLang="en-US" baseline="30000"/>
              <a:t>th</a:t>
            </a:r>
            <a:r>
              <a:rPr lang="en-US" altLang="en-US"/>
              <a:t> grade.</a:t>
            </a:r>
          </a:p>
          <a:p>
            <a:pPr eaLnBrk="1" hangingPunct="1"/>
            <a:endParaRPr lang="en-US" altLang="en-US"/>
          </a:p>
          <a:p>
            <a:pPr eaLnBrk="1" hangingPunct="1"/>
            <a:r>
              <a:rPr lang="en-US" altLang="en-US"/>
              <a:t>However, the studies also showed that while a whole language approach seemed to be effective with many children, it was not very effective for children with low language proficiency in English.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9FED7156-FBFE-4781-A06F-E2587B073D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AB33EB7-227F-47FF-83B2-A757A2F5AD9D}" type="slidenum">
              <a:rPr lang="en-US" altLang="en-US" smtClean="0">
                <a:latin typeface="Verdana" panose="020B0604030504040204" pitchFamily="34" charset="0"/>
              </a:rPr>
              <a:pPr>
                <a:spcBef>
                  <a:spcPct val="0"/>
                </a:spcBef>
              </a:pPr>
              <a:t>5</a:t>
            </a:fld>
            <a:endParaRPr lang="en-US" altLang="en-US">
              <a:latin typeface="Verdana" panose="020B0604030504040204" pitchFamily="34" charset="0"/>
            </a:endParaRPr>
          </a:p>
        </p:txBody>
      </p:sp>
      <p:sp>
        <p:nvSpPr>
          <p:cNvPr id="25602" name="Rectangle 2">
            <a:extLst>
              <a:ext uri="{FF2B5EF4-FFF2-40B4-BE49-F238E27FC236}">
                <a16:creationId xmlns:a16="http://schemas.microsoft.com/office/drawing/2014/main" id="{6347D94A-3B87-4F0C-9A10-1C3FA5155069}"/>
              </a:ext>
            </a:extLst>
          </p:cNvPr>
          <p:cNvSpPr>
            <a:spLocks noChangeArrowheads="1" noTextEdit="1"/>
          </p:cNvSpPr>
          <p:nvPr>
            <p:ph type="sldImg"/>
          </p:nvPr>
        </p:nvSpPr>
        <p:spPr>
          <a:ln/>
        </p:spPr>
      </p:sp>
      <p:sp>
        <p:nvSpPr>
          <p:cNvPr id="25603" name="Rectangle 3">
            <a:extLst>
              <a:ext uri="{FF2B5EF4-FFF2-40B4-BE49-F238E27FC236}">
                <a16:creationId xmlns:a16="http://schemas.microsoft.com/office/drawing/2014/main" id="{AFC56A31-281D-49CA-B060-53D38170D532}"/>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Last:  </a:t>
            </a:r>
            <a:r>
              <a:rPr lang="en-US" altLang="en-US"/>
              <a:t>This means then that you don’t  have only a period every day for reading—you have a time for direct/explicit instruction but reading and writing are integrated in math, science, social studies, etc.</a:t>
            </a:r>
          </a:p>
          <a:p>
            <a:pPr eaLnBrk="1" hangingPunct="1"/>
            <a:endParaRPr lang="en-US" altLang="en-US"/>
          </a:p>
          <a:p>
            <a:pPr eaLnBrk="1" hangingPunct="1"/>
            <a:r>
              <a:rPr lang="en-US" altLang="en-US"/>
              <a:t>This provides repeated reinforcement of vocabulary concepts and strategies.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5BCE0036-83A5-48ED-9F03-C89737C949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D63D01-A2FC-4948-BBFE-3D4239570457}" type="slidenum">
              <a:rPr lang="en-US" altLang="en-US" smtClean="0">
                <a:latin typeface="Verdana" panose="020B0604030504040204" pitchFamily="34" charset="0"/>
              </a:rPr>
              <a:pPr>
                <a:spcBef>
                  <a:spcPct val="0"/>
                </a:spcBef>
              </a:pPr>
              <a:t>6</a:t>
            </a:fld>
            <a:endParaRPr lang="en-US" altLang="en-US">
              <a:latin typeface="Verdana" panose="020B0604030504040204" pitchFamily="34" charset="0"/>
            </a:endParaRPr>
          </a:p>
        </p:txBody>
      </p:sp>
      <p:sp>
        <p:nvSpPr>
          <p:cNvPr id="27650" name="Rectangle 2">
            <a:extLst>
              <a:ext uri="{FF2B5EF4-FFF2-40B4-BE49-F238E27FC236}">
                <a16:creationId xmlns:a16="http://schemas.microsoft.com/office/drawing/2014/main" id="{D3C1F2AA-973C-43E8-8CDF-772C7B5CAACB}"/>
              </a:ext>
            </a:extLst>
          </p:cNvPr>
          <p:cNvSpPr>
            <a:spLocks noChangeArrowheads="1" noTextEdit="1"/>
          </p:cNvSpPr>
          <p:nvPr>
            <p:ph type="sldImg"/>
          </p:nvPr>
        </p:nvSpPr>
        <p:spPr>
          <a:ln/>
        </p:spPr>
      </p:sp>
      <p:sp>
        <p:nvSpPr>
          <p:cNvPr id="27651" name="Rectangle 3">
            <a:extLst>
              <a:ext uri="{FF2B5EF4-FFF2-40B4-BE49-F238E27FC236}">
                <a16:creationId xmlns:a16="http://schemas.microsoft.com/office/drawing/2014/main" id="{3B34E01A-E5CD-436E-9924-509C3DBC8373}"/>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First:  </a:t>
            </a:r>
            <a:r>
              <a:rPr lang="en-US" altLang="en-US"/>
              <a:t>One of the important ways that teachers achieve balance is to scaffold instruction.</a:t>
            </a:r>
            <a:endParaRPr lang="en-US" altLang="en-U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01029997-889E-49AB-9C9A-6DF9A551D5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642983E-98F9-44B1-97E3-59F09BCE5EF3}" type="slidenum">
              <a:rPr lang="en-US" altLang="en-US" smtClean="0">
                <a:latin typeface="Verdana" panose="020B0604030504040204" pitchFamily="34" charset="0"/>
              </a:rPr>
              <a:pPr>
                <a:spcBef>
                  <a:spcPct val="0"/>
                </a:spcBef>
              </a:pPr>
              <a:t>7</a:t>
            </a:fld>
            <a:endParaRPr lang="en-US" altLang="en-US">
              <a:latin typeface="Verdana" panose="020B0604030504040204" pitchFamily="34" charset="0"/>
            </a:endParaRPr>
          </a:p>
        </p:txBody>
      </p:sp>
      <p:sp>
        <p:nvSpPr>
          <p:cNvPr id="29698" name="Rectangle 2">
            <a:extLst>
              <a:ext uri="{FF2B5EF4-FFF2-40B4-BE49-F238E27FC236}">
                <a16:creationId xmlns:a16="http://schemas.microsoft.com/office/drawing/2014/main" id="{579CDCD8-B543-456B-9988-E7344068A70E}"/>
              </a:ext>
            </a:extLst>
          </p:cNvPr>
          <p:cNvSpPr>
            <a:spLocks noChangeArrowheads="1" noTextEdit="1"/>
          </p:cNvSpPr>
          <p:nvPr>
            <p:ph type="sldImg"/>
          </p:nvPr>
        </p:nvSpPr>
        <p:spPr>
          <a:ln/>
        </p:spPr>
      </p:sp>
      <p:sp>
        <p:nvSpPr>
          <p:cNvPr id="29699" name="Rectangle 3">
            <a:extLst>
              <a:ext uri="{FF2B5EF4-FFF2-40B4-BE49-F238E27FC236}">
                <a16:creationId xmlns:a16="http://schemas.microsoft.com/office/drawing/2014/main" id="{AE3030BF-E578-4000-8EDE-682C0DA658F0}"/>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Last:  </a:t>
            </a:r>
            <a:r>
              <a:rPr lang="en-US" altLang="en-US"/>
              <a:t>Explicit teaching model  </a:t>
            </a:r>
            <a:r>
              <a:rPr lang="en-US" altLang="en-US" b="1"/>
              <a:t>(Handout) </a:t>
            </a:r>
            <a:endParaRPr lang="en-US" altLang="en-US"/>
          </a:p>
          <a:p>
            <a:pPr eaLnBrk="1" hangingPunct="1"/>
            <a:endParaRPr lang="en-US" altLang="en-US"/>
          </a:p>
          <a:p>
            <a:pPr eaLnBrk="1" hangingPunct="1"/>
            <a:r>
              <a:rPr lang="en-US" altLang="en-US"/>
              <a:t>We’ll discuss in a few minutes…</a:t>
            </a:r>
            <a:endParaRPr lang="en-US" altLang="en-US"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6140BEE6-7E80-4DD4-96EE-A567FAE777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16B9E4B-CA09-4813-B360-5652FE1F3648}" type="slidenum">
              <a:rPr lang="en-US" altLang="en-US" smtClean="0">
                <a:latin typeface="Verdana" panose="020B0604030504040204" pitchFamily="34" charset="0"/>
              </a:rPr>
              <a:pPr>
                <a:spcBef>
                  <a:spcPct val="0"/>
                </a:spcBef>
              </a:pPr>
              <a:t>8</a:t>
            </a:fld>
            <a:endParaRPr lang="en-US" altLang="en-US">
              <a:latin typeface="Verdana" panose="020B0604030504040204" pitchFamily="34" charset="0"/>
            </a:endParaRPr>
          </a:p>
        </p:txBody>
      </p:sp>
      <p:sp>
        <p:nvSpPr>
          <p:cNvPr id="31746" name="Rectangle 2">
            <a:extLst>
              <a:ext uri="{FF2B5EF4-FFF2-40B4-BE49-F238E27FC236}">
                <a16:creationId xmlns:a16="http://schemas.microsoft.com/office/drawing/2014/main" id="{AC98F6EC-031E-4C9F-A33A-D3B7686DB9AC}"/>
              </a:ext>
            </a:extLst>
          </p:cNvPr>
          <p:cNvSpPr>
            <a:spLocks noChangeArrowheads="1" noTextEdit="1"/>
          </p:cNvSpPr>
          <p:nvPr>
            <p:ph type="sldImg"/>
          </p:nvPr>
        </p:nvSpPr>
        <p:spPr>
          <a:ln/>
        </p:spPr>
      </p:sp>
      <p:sp>
        <p:nvSpPr>
          <p:cNvPr id="31747" name="Rectangle 3">
            <a:extLst>
              <a:ext uri="{FF2B5EF4-FFF2-40B4-BE49-F238E27FC236}">
                <a16:creationId xmlns:a16="http://schemas.microsoft.com/office/drawing/2014/main" id="{2CA7CF09-FE8D-486D-87A0-13ABE50FCD86}"/>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First:</a:t>
            </a:r>
            <a:r>
              <a:rPr lang="en-US" altLang="en-US"/>
              <a:t>  Fountas and Pinnell (1996) suggest a framework for a balanced approach that consists of 8 instructional components.</a:t>
            </a:r>
          </a:p>
          <a:p>
            <a:pPr eaLnBrk="1" hangingPunct="1"/>
            <a:endParaRPr lang="en-US" altLang="en-US"/>
          </a:p>
          <a:p>
            <a:pPr eaLnBrk="1" hangingPunct="1"/>
            <a:r>
              <a:rPr lang="en-US" altLang="en-US" b="1"/>
              <a:t>Read alouds </a:t>
            </a:r>
            <a:r>
              <a:rPr lang="en-US" altLang="en-US"/>
              <a:t>should occur every day.  Through reading aloud to children, you can </a:t>
            </a:r>
          </a:p>
          <a:p>
            <a:pPr eaLnBrk="1" hangingPunct="1"/>
            <a:r>
              <a:rPr lang="en-US" altLang="en-US"/>
              <a:t>Promote a positive attitude toward books and literature, expose children to stories and poems they may not otherwise get to experience, cumulative experiences with stories and poems can improve comprehension and vocabulary development—particularly if you sue “Teacher Think Alouds” as you read.  In summary, read alouds help students develop literacy and language skills, interest in reading, and provides opportunities for social interactions.</a:t>
            </a:r>
          </a:p>
          <a:p>
            <a:pPr eaLnBrk="1" hangingPunct="1"/>
            <a:endParaRPr lang="en-US" altLang="en-US"/>
          </a:p>
          <a:p>
            <a:pPr eaLnBrk="1" hangingPunct="1"/>
            <a:r>
              <a:rPr lang="en-US" altLang="en-US" b="1"/>
              <a:t>Shared reading</a:t>
            </a:r>
            <a:r>
              <a:rPr lang="en-US" altLang="en-US"/>
              <a:t> is generally considered to be the use of </a:t>
            </a:r>
            <a:r>
              <a:rPr lang="en-US" altLang="en-US" i="1"/>
              <a:t>big books</a:t>
            </a:r>
            <a:r>
              <a:rPr lang="en-US" altLang="en-US"/>
              <a:t>  to share a story with children.  As children progress in the sharing and rereading of favorite stories, teach them literacy skills and strategies (e.g., recognizing letter-sound relationships, building a sight word vocabulary, developing oral reading fluency, comprehending meaning). </a:t>
            </a:r>
            <a:endParaRPr lang="en-US" altLang="en-US"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8B6C61A6-0E9F-4B71-8927-8708BD5EA1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71EFCC-0A37-4EDC-833D-7B1660EF35BC}" type="slidenum">
              <a:rPr lang="en-US" altLang="en-US" smtClean="0">
                <a:latin typeface="Verdana" panose="020B0604030504040204" pitchFamily="34" charset="0"/>
              </a:rPr>
              <a:pPr>
                <a:spcBef>
                  <a:spcPct val="0"/>
                </a:spcBef>
              </a:pPr>
              <a:t>9</a:t>
            </a:fld>
            <a:endParaRPr lang="en-US" altLang="en-US">
              <a:latin typeface="Verdana" panose="020B0604030504040204" pitchFamily="34" charset="0"/>
            </a:endParaRPr>
          </a:p>
        </p:txBody>
      </p:sp>
      <p:sp>
        <p:nvSpPr>
          <p:cNvPr id="33794" name="Rectangle 2">
            <a:extLst>
              <a:ext uri="{FF2B5EF4-FFF2-40B4-BE49-F238E27FC236}">
                <a16:creationId xmlns:a16="http://schemas.microsoft.com/office/drawing/2014/main" id="{47C9C7C9-D854-46A0-A76F-45B4545B73AE}"/>
              </a:ext>
            </a:extLst>
          </p:cNvPr>
          <p:cNvSpPr>
            <a:spLocks noChangeArrowheads="1" noTextEdit="1"/>
          </p:cNvSpPr>
          <p:nvPr>
            <p:ph type="sldImg"/>
          </p:nvPr>
        </p:nvSpPr>
        <p:spPr>
          <a:ln/>
        </p:spPr>
      </p:sp>
      <p:sp>
        <p:nvSpPr>
          <p:cNvPr id="33795" name="Rectangle 3">
            <a:extLst>
              <a:ext uri="{FF2B5EF4-FFF2-40B4-BE49-F238E27FC236}">
                <a16:creationId xmlns:a16="http://schemas.microsoft.com/office/drawing/2014/main" id="{6DB497DB-477C-4767-9B6D-EA49C199083F}"/>
              </a:ext>
            </a:extLst>
          </p:cNvPr>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Handout</a:t>
            </a:r>
          </a:p>
          <a:p>
            <a:pPr eaLnBrk="1" hangingPunct="1"/>
            <a:endParaRPr lang="en-US" altLang="en-US" b="1"/>
          </a:p>
          <a:p>
            <a:pPr eaLnBrk="1" hangingPunct="1"/>
            <a:r>
              <a:rPr lang="en-US" altLang="en-US"/>
              <a:t>Sometimes referred to as an Explicit Teaching Model.</a:t>
            </a:r>
          </a:p>
          <a:p>
            <a:pPr eaLnBrk="1" hangingPunct="1"/>
            <a:endParaRPr lang="en-US" altLang="en-US"/>
          </a:p>
          <a:p>
            <a:pPr eaLnBrk="1" hangingPunct="1"/>
            <a:r>
              <a:rPr lang="en-US" altLang="en-US" b="1"/>
              <a:t>First:  </a:t>
            </a:r>
            <a:r>
              <a:rPr lang="en-US" altLang="en-US"/>
              <a:t>The Direct Teaching Model consists of four components:</a:t>
            </a:r>
          </a:p>
          <a:p>
            <a:pPr eaLnBrk="1" hangingPunct="1"/>
            <a:endParaRPr lang="en-US" altLang="en-US"/>
          </a:p>
          <a:p>
            <a:pPr eaLnBrk="1" hangingPunct="1"/>
            <a:endParaRPr lang="en-US" altLang="en-US"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99B22AD-8722-45CB-BCED-981DAA150D65}"/>
              </a:ext>
            </a:extLst>
          </p:cNvPr>
          <p:cNvGrpSpPr>
            <a:grpSpLocks/>
          </p:cNvGrpSpPr>
          <p:nvPr/>
        </p:nvGrpSpPr>
        <p:grpSpPr bwMode="auto">
          <a:xfrm>
            <a:off x="0" y="0"/>
            <a:ext cx="8763000" cy="5943600"/>
            <a:chOff x="0" y="0"/>
            <a:chExt cx="5520" cy="3744"/>
          </a:xfrm>
        </p:grpSpPr>
        <p:sp>
          <p:nvSpPr>
            <p:cNvPr id="5" name="Rectangle 3">
              <a:extLst>
                <a:ext uri="{FF2B5EF4-FFF2-40B4-BE49-F238E27FC236}">
                  <a16:creationId xmlns:a16="http://schemas.microsoft.com/office/drawing/2014/main" id="{328729E4-41A1-4EF6-8DB9-3DF95A0FA97D}"/>
                </a:ext>
              </a:extLst>
            </p:cNvPr>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grpSp>
          <p:nvGrpSpPr>
            <p:cNvPr id="6" name="Group 4">
              <a:extLst>
                <a:ext uri="{FF2B5EF4-FFF2-40B4-BE49-F238E27FC236}">
                  <a16:creationId xmlns:a16="http://schemas.microsoft.com/office/drawing/2014/main" id="{8FDB9020-BD67-4BF6-864B-162DD808A90D}"/>
                </a:ext>
              </a:extLst>
            </p:cNvPr>
            <p:cNvGrpSpPr>
              <a:grpSpLocks/>
            </p:cNvGrpSpPr>
            <p:nvPr userDrawn="1"/>
          </p:nvGrpSpPr>
          <p:grpSpPr bwMode="auto">
            <a:xfrm>
              <a:off x="0" y="2208"/>
              <a:ext cx="5520" cy="1536"/>
              <a:chOff x="0" y="2208"/>
              <a:chExt cx="5520" cy="1536"/>
            </a:xfrm>
          </p:grpSpPr>
          <p:sp>
            <p:nvSpPr>
              <p:cNvPr id="10" name="Rectangle 5">
                <a:extLst>
                  <a:ext uri="{FF2B5EF4-FFF2-40B4-BE49-F238E27FC236}">
                    <a16:creationId xmlns:a16="http://schemas.microsoft.com/office/drawing/2014/main" id="{6AAD7C3D-C3A8-489B-AAB9-4CC6E16AF8D8}"/>
                  </a:ext>
                </a:extLst>
              </p:cNvPr>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1" name="Rectangle 6">
                <a:extLst>
                  <a:ext uri="{FF2B5EF4-FFF2-40B4-BE49-F238E27FC236}">
                    <a16:creationId xmlns:a16="http://schemas.microsoft.com/office/drawing/2014/main" id="{FA731EA6-EAD1-4D76-BDE6-7626424873EC}"/>
                  </a:ext>
                </a:extLst>
              </p:cNvPr>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2" name="Line 7">
                <a:extLst>
                  <a:ext uri="{FF2B5EF4-FFF2-40B4-BE49-F238E27FC236}">
                    <a16:creationId xmlns:a16="http://schemas.microsoft.com/office/drawing/2014/main" id="{4733FF5E-65FE-45D2-89F8-B187E48FE85D}"/>
                  </a:ext>
                </a:extLst>
              </p:cNvPr>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a:extLst>
                <a:ext uri="{FF2B5EF4-FFF2-40B4-BE49-F238E27FC236}">
                  <a16:creationId xmlns:a16="http://schemas.microsoft.com/office/drawing/2014/main" id="{C7DCBCD2-7DA7-4FE0-9724-244BA09ACCD2}"/>
                </a:ext>
              </a:extLst>
            </p:cNvPr>
            <p:cNvGrpSpPr>
              <a:grpSpLocks/>
            </p:cNvGrpSpPr>
            <p:nvPr userDrawn="1"/>
          </p:nvGrpSpPr>
          <p:grpSpPr bwMode="auto">
            <a:xfrm>
              <a:off x="400" y="336"/>
              <a:ext cx="5088" cy="192"/>
              <a:chOff x="400" y="336"/>
              <a:chExt cx="5088" cy="192"/>
            </a:xfrm>
          </p:grpSpPr>
          <p:sp>
            <p:nvSpPr>
              <p:cNvPr id="8" name="Rectangle 9">
                <a:extLst>
                  <a:ext uri="{FF2B5EF4-FFF2-40B4-BE49-F238E27FC236}">
                    <a16:creationId xmlns:a16="http://schemas.microsoft.com/office/drawing/2014/main" id="{568745EF-04D0-44BC-8064-76ECBA899FD9}"/>
                  </a:ext>
                </a:extLst>
              </p:cNvPr>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9" name="Line 10">
                <a:extLst>
                  <a:ext uri="{FF2B5EF4-FFF2-40B4-BE49-F238E27FC236}">
                    <a16:creationId xmlns:a16="http://schemas.microsoft.com/office/drawing/2014/main" id="{F4C7EFE0-1457-4D77-9B37-7143C313A92C}"/>
                  </a:ext>
                </a:extLst>
              </p:cNvPr>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12129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12129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2CF4B3BA-1699-41D7-8E84-81CE2E1C646D}"/>
              </a:ext>
            </a:extLst>
          </p:cNvPr>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6D7C6468-B5D0-4C0E-BA0A-E35306E461E7}"/>
              </a:ext>
            </a:extLst>
          </p:cNvPr>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134AC7C6-2092-4F69-9E6B-284A603C61BB}"/>
              </a:ext>
            </a:extLst>
          </p:cNvPr>
          <p:cNvSpPr>
            <a:spLocks noGrp="1" noChangeArrowheads="1"/>
          </p:cNvSpPr>
          <p:nvPr>
            <p:ph type="sldNum" sz="quarter" idx="12"/>
          </p:nvPr>
        </p:nvSpPr>
        <p:spPr/>
        <p:txBody>
          <a:bodyPr/>
          <a:lstStyle>
            <a:lvl1pPr>
              <a:defRPr/>
            </a:lvl1pPr>
          </a:lstStyle>
          <a:p>
            <a:pPr>
              <a:defRPr/>
            </a:pPr>
            <a:fld id="{3BCC0542-E45C-49B6-A169-36752A756A2C}" type="slidenum">
              <a:rPr lang="en-US" altLang="en-US"/>
              <a:pPr>
                <a:defRPr/>
              </a:pPr>
              <a:t>‹#›</a:t>
            </a:fld>
            <a:endParaRPr lang="en-US" altLang="en-US"/>
          </a:p>
        </p:txBody>
      </p:sp>
    </p:spTree>
    <p:extLst>
      <p:ext uri="{BB962C8B-B14F-4D97-AF65-F5344CB8AC3E}">
        <p14:creationId xmlns:p14="http://schemas.microsoft.com/office/powerpoint/2010/main" val="217159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190DF0CD-C1FE-4C0C-8E22-9091A1A224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2E762731-F82E-4F63-BC7B-ABFCDECBEB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4D452505-0278-47FB-9001-57F8EF1B8E3C}"/>
              </a:ext>
            </a:extLst>
          </p:cNvPr>
          <p:cNvSpPr>
            <a:spLocks noGrp="1" noChangeArrowheads="1"/>
          </p:cNvSpPr>
          <p:nvPr>
            <p:ph type="sldNum" sz="quarter" idx="12"/>
          </p:nvPr>
        </p:nvSpPr>
        <p:spPr>
          <a:ln/>
        </p:spPr>
        <p:txBody>
          <a:bodyPr/>
          <a:lstStyle>
            <a:lvl1pPr>
              <a:defRPr/>
            </a:lvl1pPr>
          </a:lstStyle>
          <a:p>
            <a:pPr>
              <a:defRPr/>
            </a:pPr>
            <a:fld id="{F364DE66-BA6B-4ECE-9566-999A7B835B9E}" type="slidenum">
              <a:rPr lang="en-US" altLang="en-US"/>
              <a:pPr>
                <a:defRPr/>
              </a:pPr>
              <a:t>‹#›</a:t>
            </a:fld>
            <a:endParaRPr lang="en-US" altLang="en-US"/>
          </a:p>
        </p:txBody>
      </p:sp>
    </p:spTree>
    <p:extLst>
      <p:ext uri="{BB962C8B-B14F-4D97-AF65-F5344CB8AC3E}">
        <p14:creationId xmlns:p14="http://schemas.microsoft.com/office/powerpoint/2010/main" val="384772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12A62512-4673-4E60-8851-0B646C0045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354D69F6-07B9-4FC8-90BE-49BC124A11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EDB4753B-B42A-405D-B4E5-17D13C80CE83}"/>
              </a:ext>
            </a:extLst>
          </p:cNvPr>
          <p:cNvSpPr>
            <a:spLocks noGrp="1" noChangeArrowheads="1"/>
          </p:cNvSpPr>
          <p:nvPr>
            <p:ph type="sldNum" sz="quarter" idx="12"/>
          </p:nvPr>
        </p:nvSpPr>
        <p:spPr>
          <a:ln/>
        </p:spPr>
        <p:txBody>
          <a:bodyPr/>
          <a:lstStyle>
            <a:lvl1pPr>
              <a:defRPr/>
            </a:lvl1pPr>
          </a:lstStyle>
          <a:p>
            <a:pPr>
              <a:defRPr/>
            </a:pPr>
            <a:fld id="{C0201D75-99B3-4404-A665-4A43E5CF50E4}" type="slidenum">
              <a:rPr lang="en-US" altLang="en-US"/>
              <a:pPr>
                <a:defRPr/>
              </a:pPr>
              <a:t>‹#›</a:t>
            </a:fld>
            <a:endParaRPr lang="en-US" altLang="en-US"/>
          </a:p>
        </p:txBody>
      </p:sp>
    </p:spTree>
    <p:extLst>
      <p:ext uri="{BB962C8B-B14F-4D97-AF65-F5344CB8AC3E}">
        <p14:creationId xmlns:p14="http://schemas.microsoft.com/office/powerpoint/2010/main" val="581951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a:p>
        </p:txBody>
      </p:sp>
      <p:sp>
        <p:nvSpPr>
          <p:cNvPr id="4" name="Rectangle 9">
            <a:extLst>
              <a:ext uri="{FF2B5EF4-FFF2-40B4-BE49-F238E27FC236}">
                <a16:creationId xmlns:a16="http://schemas.microsoft.com/office/drawing/2014/main" id="{E9671F88-2D9E-4259-B9D3-75EDC88054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720C0BEE-EC48-4CAF-8491-C5C28EB0D3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49244CA5-9AFA-472A-89B2-4DA20B1246E3}"/>
              </a:ext>
            </a:extLst>
          </p:cNvPr>
          <p:cNvSpPr>
            <a:spLocks noGrp="1" noChangeArrowheads="1"/>
          </p:cNvSpPr>
          <p:nvPr>
            <p:ph type="sldNum" sz="quarter" idx="12"/>
          </p:nvPr>
        </p:nvSpPr>
        <p:spPr>
          <a:ln/>
        </p:spPr>
        <p:txBody>
          <a:bodyPr/>
          <a:lstStyle>
            <a:lvl1pPr>
              <a:defRPr/>
            </a:lvl1pPr>
          </a:lstStyle>
          <a:p>
            <a:pPr>
              <a:defRPr/>
            </a:pPr>
            <a:fld id="{ECB3E39E-16DA-424C-A5AC-40EEBC0EC962}" type="slidenum">
              <a:rPr lang="en-US" altLang="en-US"/>
              <a:pPr>
                <a:defRPr/>
              </a:pPr>
              <a:t>‹#›</a:t>
            </a:fld>
            <a:endParaRPr lang="en-US" altLang="en-US"/>
          </a:p>
        </p:txBody>
      </p:sp>
    </p:spTree>
    <p:extLst>
      <p:ext uri="{BB962C8B-B14F-4D97-AF65-F5344CB8AC3E}">
        <p14:creationId xmlns:p14="http://schemas.microsoft.com/office/powerpoint/2010/main" val="294879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C96CC8B0-3D5B-40BD-A537-43BDBEA16EB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02D947A9-3565-4836-8053-F890E950D2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6BD8A70B-BF5E-4929-9A62-31063A3E8AE1}"/>
              </a:ext>
            </a:extLst>
          </p:cNvPr>
          <p:cNvSpPr>
            <a:spLocks noGrp="1" noChangeArrowheads="1"/>
          </p:cNvSpPr>
          <p:nvPr>
            <p:ph type="sldNum" sz="quarter" idx="12"/>
          </p:nvPr>
        </p:nvSpPr>
        <p:spPr>
          <a:ln/>
        </p:spPr>
        <p:txBody>
          <a:bodyPr/>
          <a:lstStyle>
            <a:lvl1pPr>
              <a:defRPr/>
            </a:lvl1pPr>
          </a:lstStyle>
          <a:p>
            <a:pPr>
              <a:defRPr/>
            </a:pPr>
            <a:fld id="{1A4DF492-5D3D-4D06-B227-BF527FB59601}" type="slidenum">
              <a:rPr lang="en-US" altLang="en-US"/>
              <a:pPr>
                <a:defRPr/>
              </a:pPr>
              <a:t>‹#›</a:t>
            </a:fld>
            <a:endParaRPr lang="en-US" altLang="en-US"/>
          </a:p>
        </p:txBody>
      </p:sp>
    </p:spTree>
    <p:extLst>
      <p:ext uri="{BB962C8B-B14F-4D97-AF65-F5344CB8AC3E}">
        <p14:creationId xmlns:p14="http://schemas.microsoft.com/office/powerpoint/2010/main" val="419959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a:extLst>
              <a:ext uri="{FF2B5EF4-FFF2-40B4-BE49-F238E27FC236}">
                <a16:creationId xmlns:a16="http://schemas.microsoft.com/office/drawing/2014/main" id="{9C279880-2AA1-427C-B3E8-D0467882308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CEB6FF35-9BA3-47FF-B44F-B73539FBD6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2DBDBBA4-319D-4F91-AF2F-7A3D46173975}"/>
              </a:ext>
            </a:extLst>
          </p:cNvPr>
          <p:cNvSpPr>
            <a:spLocks noGrp="1" noChangeArrowheads="1"/>
          </p:cNvSpPr>
          <p:nvPr>
            <p:ph type="sldNum" sz="quarter" idx="12"/>
          </p:nvPr>
        </p:nvSpPr>
        <p:spPr>
          <a:ln/>
        </p:spPr>
        <p:txBody>
          <a:bodyPr/>
          <a:lstStyle>
            <a:lvl1pPr>
              <a:defRPr/>
            </a:lvl1pPr>
          </a:lstStyle>
          <a:p>
            <a:pPr>
              <a:defRPr/>
            </a:pPr>
            <a:fld id="{F145A1CC-AD45-4B6A-A8AA-70FFB7CDC3D8}" type="slidenum">
              <a:rPr lang="en-US" altLang="en-US"/>
              <a:pPr>
                <a:defRPr/>
              </a:pPr>
              <a:t>‹#›</a:t>
            </a:fld>
            <a:endParaRPr lang="en-US" altLang="en-US"/>
          </a:p>
        </p:txBody>
      </p:sp>
    </p:spTree>
    <p:extLst>
      <p:ext uri="{BB962C8B-B14F-4D97-AF65-F5344CB8AC3E}">
        <p14:creationId xmlns:p14="http://schemas.microsoft.com/office/powerpoint/2010/main" val="329405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970D5CEC-6D2F-49E8-A5DC-5C2D10CE24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A9C5F8E3-6A91-48C9-AA51-9C1359680E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A5F33710-D3FC-4F69-8E6E-B8BA87C3EB67}"/>
              </a:ext>
            </a:extLst>
          </p:cNvPr>
          <p:cNvSpPr>
            <a:spLocks noGrp="1" noChangeArrowheads="1"/>
          </p:cNvSpPr>
          <p:nvPr>
            <p:ph type="sldNum" sz="quarter" idx="12"/>
          </p:nvPr>
        </p:nvSpPr>
        <p:spPr>
          <a:ln/>
        </p:spPr>
        <p:txBody>
          <a:bodyPr/>
          <a:lstStyle>
            <a:lvl1pPr>
              <a:defRPr/>
            </a:lvl1pPr>
          </a:lstStyle>
          <a:p>
            <a:pPr>
              <a:defRPr/>
            </a:pPr>
            <a:fld id="{2292647B-26D3-4C02-8227-78AB825A542E}" type="slidenum">
              <a:rPr lang="en-US" altLang="en-US"/>
              <a:pPr>
                <a:defRPr/>
              </a:pPr>
              <a:t>‹#›</a:t>
            </a:fld>
            <a:endParaRPr lang="en-US" altLang="en-US"/>
          </a:p>
        </p:txBody>
      </p:sp>
    </p:spTree>
    <p:extLst>
      <p:ext uri="{BB962C8B-B14F-4D97-AF65-F5344CB8AC3E}">
        <p14:creationId xmlns:p14="http://schemas.microsoft.com/office/powerpoint/2010/main" val="189587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0AFE7E73-DB78-4BB0-A29D-018C2609D0C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0">
            <a:extLst>
              <a:ext uri="{FF2B5EF4-FFF2-40B4-BE49-F238E27FC236}">
                <a16:creationId xmlns:a16="http://schemas.microsoft.com/office/drawing/2014/main" id="{C2B3F86F-EBA8-435E-AD3F-F8121E19AB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1">
            <a:extLst>
              <a:ext uri="{FF2B5EF4-FFF2-40B4-BE49-F238E27FC236}">
                <a16:creationId xmlns:a16="http://schemas.microsoft.com/office/drawing/2014/main" id="{041061E6-B206-4BE8-AB85-55B4BEBC604B}"/>
              </a:ext>
            </a:extLst>
          </p:cNvPr>
          <p:cNvSpPr>
            <a:spLocks noGrp="1" noChangeArrowheads="1"/>
          </p:cNvSpPr>
          <p:nvPr>
            <p:ph type="sldNum" sz="quarter" idx="12"/>
          </p:nvPr>
        </p:nvSpPr>
        <p:spPr>
          <a:ln/>
        </p:spPr>
        <p:txBody>
          <a:bodyPr/>
          <a:lstStyle>
            <a:lvl1pPr>
              <a:defRPr/>
            </a:lvl1pPr>
          </a:lstStyle>
          <a:p>
            <a:pPr>
              <a:defRPr/>
            </a:pPr>
            <a:fld id="{901BD923-5736-43F0-967F-4A2CEC94B4E7}" type="slidenum">
              <a:rPr lang="en-US" altLang="en-US"/>
              <a:pPr>
                <a:defRPr/>
              </a:pPr>
              <a:t>‹#›</a:t>
            </a:fld>
            <a:endParaRPr lang="en-US" altLang="en-US"/>
          </a:p>
        </p:txBody>
      </p:sp>
    </p:spTree>
    <p:extLst>
      <p:ext uri="{BB962C8B-B14F-4D97-AF65-F5344CB8AC3E}">
        <p14:creationId xmlns:p14="http://schemas.microsoft.com/office/powerpoint/2010/main" val="69250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572BB5AF-53B2-43D9-9685-3DCCF292FFD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C5020380-6C17-407D-B190-46F0CE8640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F03DE0B2-5B61-404B-93D4-A8169786FDAE}"/>
              </a:ext>
            </a:extLst>
          </p:cNvPr>
          <p:cNvSpPr>
            <a:spLocks noGrp="1" noChangeArrowheads="1"/>
          </p:cNvSpPr>
          <p:nvPr>
            <p:ph type="sldNum" sz="quarter" idx="12"/>
          </p:nvPr>
        </p:nvSpPr>
        <p:spPr>
          <a:ln/>
        </p:spPr>
        <p:txBody>
          <a:bodyPr/>
          <a:lstStyle>
            <a:lvl1pPr>
              <a:defRPr/>
            </a:lvl1pPr>
          </a:lstStyle>
          <a:p>
            <a:pPr>
              <a:defRPr/>
            </a:pPr>
            <a:fld id="{02762363-8F10-44D0-80AD-C8CC18AE191E}" type="slidenum">
              <a:rPr lang="en-US" altLang="en-US"/>
              <a:pPr>
                <a:defRPr/>
              </a:pPr>
              <a:t>‹#›</a:t>
            </a:fld>
            <a:endParaRPr lang="en-US" altLang="en-US"/>
          </a:p>
        </p:txBody>
      </p:sp>
    </p:spTree>
    <p:extLst>
      <p:ext uri="{BB962C8B-B14F-4D97-AF65-F5344CB8AC3E}">
        <p14:creationId xmlns:p14="http://schemas.microsoft.com/office/powerpoint/2010/main" val="12713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EE011888-F3D1-4DDC-BC88-6AD506BE2CD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0">
            <a:extLst>
              <a:ext uri="{FF2B5EF4-FFF2-40B4-BE49-F238E27FC236}">
                <a16:creationId xmlns:a16="http://schemas.microsoft.com/office/drawing/2014/main" id="{39F8552C-1163-4466-A5AF-70603740CF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18DB7AAD-D064-4A1C-B295-C29AE516F9E2}"/>
              </a:ext>
            </a:extLst>
          </p:cNvPr>
          <p:cNvSpPr>
            <a:spLocks noGrp="1" noChangeArrowheads="1"/>
          </p:cNvSpPr>
          <p:nvPr>
            <p:ph type="sldNum" sz="quarter" idx="12"/>
          </p:nvPr>
        </p:nvSpPr>
        <p:spPr>
          <a:ln/>
        </p:spPr>
        <p:txBody>
          <a:bodyPr/>
          <a:lstStyle>
            <a:lvl1pPr>
              <a:defRPr/>
            </a:lvl1pPr>
          </a:lstStyle>
          <a:p>
            <a:pPr>
              <a:defRPr/>
            </a:pPr>
            <a:fld id="{6C263DCD-48A4-44CE-912B-B2D46389DC95}" type="slidenum">
              <a:rPr lang="en-US" altLang="en-US"/>
              <a:pPr>
                <a:defRPr/>
              </a:pPr>
              <a:t>‹#›</a:t>
            </a:fld>
            <a:endParaRPr lang="en-US" altLang="en-US"/>
          </a:p>
        </p:txBody>
      </p:sp>
    </p:spTree>
    <p:extLst>
      <p:ext uri="{BB962C8B-B14F-4D97-AF65-F5344CB8AC3E}">
        <p14:creationId xmlns:p14="http://schemas.microsoft.com/office/powerpoint/2010/main" val="4279655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0AC422DC-B94A-4A00-A259-2F6E979D0FE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6E73D068-49EE-404A-BDB7-0413461D4C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2990A129-BDF9-40C6-B09F-939D0A9DC6EB}"/>
              </a:ext>
            </a:extLst>
          </p:cNvPr>
          <p:cNvSpPr>
            <a:spLocks noGrp="1" noChangeArrowheads="1"/>
          </p:cNvSpPr>
          <p:nvPr>
            <p:ph type="sldNum" sz="quarter" idx="12"/>
          </p:nvPr>
        </p:nvSpPr>
        <p:spPr>
          <a:ln/>
        </p:spPr>
        <p:txBody>
          <a:bodyPr/>
          <a:lstStyle>
            <a:lvl1pPr>
              <a:defRPr/>
            </a:lvl1pPr>
          </a:lstStyle>
          <a:p>
            <a:pPr>
              <a:defRPr/>
            </a:pPr>
            <a:fld id="{57C4B584-EF17-4C44-B76E-3B5B05F1130C}" type="slidenum">
              <a:rPr lang="en-US" altLang="en-US"/>
              <a:pPr>
                <a:defRPr/>
              </a:pPr>
              <a:t>‹#›</a:t>
            </a:fld>
            <a:endParaRPr lang="en-US" altLang="en-US"/>
          </a:p>
        </p:txBody>
      </p:sp>
    </p:spTree>
    <p:extLst>
      <p:ext uri="{BB962C8B-B14F-4D97-AF65-F5344CB8AC3E}">
        <p14:creationId xmlns:p14="http://schemas.microsoft.com/office/powerpoint/2010/main" val="2879255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46982774-1BB0-4A64-B64A-E0CECD6CA07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759F229E-E10C-4B62-9770-FD3122B4E6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E41197E4-B433-4187-8BDC-DCA8DBF51AEF}"/>
              </a:ext>
            </a:extLst>
          </p:cNvPr>
          <p:cNvSpPr>
            <a:spLocks noGrp="1" noChangeArrowheads="1"/>
          </p:cNvSpPr>
          <p:nvPr>
            <p:ph type="sldNum" sz="quarter" idx="12"/>
          </p:nvPr>
        </p:nvSpPr>
        <p:spPr>
          <a:ln/>
        </p:spPr>
        <p:txBody>
          <a:bodyPr/>
          <a:lstStyle>
            <a:lvl1pPr>
              <a:defRPr/>
            </a:lvl1pPr>
          </a:lstStyle>
          <a:p>
            <a:pPr>
              <a:defRPr/>
            </a:pPr>
            <a:fld id="{82BD4C88-CE44-4B0B-8E1F-BC64E082FA53}" type="slidenum">
              <a:rPr lang="en-US" altLang="en-US"/>
              <a:pPr>
                <a:defRPr/>
              </a:pPr>
              <a:t>‹#›</a:t>
            </a:fld>
            <a:endParaRPr lang="en-US" altLang="en-US"/>
          </a:p>
        </p:txBody>
      </p:sp>
    </p:spTree>
    <p:extLst>
      <p:ext uri="{BB962C8B-B14F-4D97-AF65-F5344CB8AC3E}">
        <p14:creationId xmlns:p14="http://schemas.microsoft.com/office/powerpoint/2010/main" val="50285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E1BF3D1-80F3-45EE-B37E-7F8F402DB6B2}"/>
              </a:ext>
            </a:extLst>
          </p:cNvPr>
          <p:cNvGrpSpPr>
            <a:grpSpLocks/>
          </p:cNvGrpSpPr>
          <p:nvPr/>
        </p:nvGrpSpPr>
        <p:grpSpPr bwMode="auto">
          <a:xfrm>
            <a:off x="0" y="0"/>
            <a:ext cx="8686800" cy="4876800"/>
            <a:chOff x="0" y="0"/>
            <a:chExt cx="5472" cy="3072"/>
          </a:xfrm>
        </p:grpSpPr>
        <p:sp>
          <p:nvSpPr>
            <p:cNvPr id="1033" name="Rectangle 3">
              <a:extLst>
                <a:ext uri="{FF2B5EF4-FFF2-40B4-BE49-F238E27FC236}">
                  <a16:creationId xmlns:a16="http://schemas.microsoft.com/office/drawing/2014/main" id="{9D38CF31-3B1B-194B-97DB-6E71C9CE00BA}"/>
                </a:ext>
              </a:extLst>
            </p:cNvPr>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grpSp>
          <p:nvGrpSpPr>
            <p:cNvPr id="1034" name="Group 4">
              <a:extLst>
                <a:ext uri="{FF2B5EF4-FFF2-40B4-BE49-F238E27FC236}">
                  <a16:creationId xmlns:a16="http://schemas.microsoft.com/office/drawing/2014/main" id="{62573FDD-E84F-4044-BC41-15BB83EE17FE}"/>
                </a:ext>
              </a:extLst>
            </p:cNvPr>
            <p:cNvGrpSpPr>
              <a:grpSpLocks/>
            </p:cNvGrpSpPr>
            <p:nvPr/>
          </p:nvGrpSpPr>
          <p:grpSpPr bwMode="auto">
            <a:xfrm>
              <a:off x="240" y="893"/>
              <a:ext cx="5232" cy="115"/>
              <a:chOff x="240" y="893"/>
              <a:chExt cx="5232" cy="115"/>
            </a:xfrm>
          </p:grpSpPr>
          <p:sp>
            <p:nvSpPr>
              <p:cNvPr id="1035" name="Rectangle 5">
                <a:extLst>
                  <a:ext uri="{FF2B5EF4-FFF2-40B4-BE49-F238E27FC236}">
                    <a16:creationId xmlns:a16="http://schemas.microsoft.com/office/drawing/2014/main" id="{60643543-159D-4F4B-802B-407CC8A46E02}"/>
                  </a:ext>
                </a:extLst>
              </p:cNvPr>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6" name="Line 6">
                <a:extLst>
                  <a:ext uri="{FF2B5EF4-FFF2-40B4-BE49-F238E27FC236}">
                    <a16:creationId xmlns:a16="http://schemas.microsoft.com/office/drawing/2014/main" id="{4ED5D1B4-CCE0-4FC7-A8EB-6FE7150F8AE1}"/>
                  </a:ext>
                </a:extLst>
              </p:cNvPr>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a:extLst>
              <a:ext uri="{FF2B5EF4-FFF2-40B4-BE49-F238E27FC236}">
                <a16:creationId xmlns:a16="http://schemas.microsoft.com/office/drawing/2014/main" id="{D7D851A3-AE38-41A6-B428-14C339CC4B4E}"/>
              </a:ext>
            </a:extLst>
          </p:cNvPr>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451E3223-FBCE-401F-A97A-D85CB382960C}"/>
              </a:ext>
            </a:extLst>
          </p:cNvPr>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0265" name="Rectangle 9">
            <a:extLst>
              <a:ext uri="{FF2B5EF4-FFF2-40B4-BE49-F238E27FC236}">
                <a16:creationId xmlns:a16="http://schemas.microsoft.com/office/drawing/2014/main" id="{ED1216B3-58F4-E940-9AB0-1078244D3719}"/>
              </a:ext>
            </a:extLst>
          </p:cNvPr>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1120266" name="Rectangle 10">
            <a:extLst>
              <a:ext uri="{FF2B5EF4-FFF2-40B4-BE49-F238E27FC236}">
                <a16:creationId xmlns:a16="http://schemas.microsoft.com/office/drawing/2014/main" id="{899C5E07-10F0-E748-9523-BA35B6A667EF}"/>
              </a:ext>
            </a:extLst>
          </p:cNvPr>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1120267" name="Rectangle 11">
            <a:extLst>
              <a:ext uri="{FF2B5EF4-FFF2-40B4-BE49-F238E27FC236}">
                <a16:creationId xmlns:a16="http://schemas.microsoft.com/office/drawing/2014/main" id="{052ACC43-70B0-0C4B-A4DC-59DDAEFB7321}"/>
              </a:ext>
            </a:extLst>
          </p:cNvPr>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271BA851-8177-4130-B943-C91883696543}" type="slidenum">
              <a:rPr lang="en-US" altLang="en-US"/>
              <a:pPr>
                <a:defRPr/>
              </a:pPr>
              <a:t>‹#›</a:t>
            </a:fld>
            <a:endParaRPr lang="en-US" altLang="en-US"/>
          </a:p>
        </p:txBody>
      </p:sp>
      <p:sp>
        <p:nvSpPr>
          <p:cNvPr id="1032" name="Line 12">
            <a:extLst>
              <a:ext uri="{FF2B5EF4-FFF2-40B4-BE49-F238E27FC236}">
                <a16:creationId xmlns:a16="http://schemas.microsoft.com/office/drawing/2014/main" id="{9CD353F4-8D65-442B-86EB-491C1943C4FB}"/>
              </a:ext>
            </a:extLst>
          </p:cNvPr>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65"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a16="http://schemas.microsoft.com/office/drawing/2014/main" id="{12700438-29B5-4F2D-B8D2-F7CDC04D6E9C}"/>
              </a:ext>
            </a:extLst>
          </p:cNvPr>
          <p:cNvSpPr>
            <a:spLocks noGrp="1" noChangeArrowheads="1"/>
          </p:cNvSpPr>
          <p:nvPr>
            <p:ph type="ctrTitle"/>
          </p:nvPr>
        </p:nvSpPr>
        <p:spPr/>
        <p:txBody>
          <a:bodyPr/>
          <a:lstStyle/>
          <a:p>
            <a:pPr eaLnBrk="1" hangingPunct="1"/>
            <a:r>
              <a:rPr lang="en-US" altLang="en-US"/>
              <a:t>READING STRATEGIES	</a:t>
            </a:r>
          </a:p>
        </p:txBody>
      </p:sp>
      <p:sp>
        <p:nvSpPr>
          <p:cNvPr id="16386" name="Rectangle 7">
            <a:extLst>
              <a:ext uri="{FF2B5EF4-FFF2-40B4-BE49-F238E27FC236}">
                <a16:creationId xmlns:a16="http://schemas.microsoft.com/office/drawing/2014/main" id="{098D54B6-45C6-49EB-BA81-DA9B048176A4}"/>
              </a:ext>
            </a:extLst>
          </p:cNvPr>
          <p:cNvSpPr>
            <a:spLocks noGrp="1" noChangeArrowheads="1"/>
          </p:cNvSpPr>
          <p:nvPr>
            <p:ph type="subTitle" idx="1"/>
          </p:nvPr>
        </p:nvSpPr>
        <p:spPr>
          <a:xfrm>
            <a:off x="1450975" y="4308475"/>
            <a:ext cx="6699250" cy="1254125"/>
          </a:xfrm>
        </p:spPr>
        <p:txBody>
          <a:bodyPr/>
          <a:lstStyle/>
          <a:p>
            <a:pPr eaLnBrk="1" hangingPunct="1"/>
            <a:r>
              <a:rPr lang="en-US" altLang="en-US"/>
              <a:t>Focus on Student Progress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FD6FD072-2514-4C89-ACCA-76A5C47E0E39}"/>
              </a:ext>
            </a:extLst>
          </p:cNvPr>
          <p:cNvSpPr>
            <a:spLocks noGrp="1" noChangeArrowheads="1"/>
          </p:cNvSpPr>
          <p:nvPr>
            <p:ph type="title"/>
          </p:nvPr>
        </p:nvSpPr>
        <p:spPr/>
        <p:txBody>
          <a:bodyPr/>
          <a:lstStyle/>
          <a:p>
            <a:pPr eaLnBrk="1" hangingPunct="1"/>
            <a:r>
              <a:rPr lang="en-US" altLang="en-US" sz="3800"/>
              <a:t>Modeling and Demonstration</a:t>
            </a:r>
          </a:p>
        </p:txBody>
      </p:sp>
      <p:sp>
        <p:nvSpPr>
          <p:cNvPr id="34818" name="Rectangle 3">
            <a:extLst>
              <a:ext uri="{FF2B5EF4-FFF2-40B4-BE49-F238E27FC236}">
                <a16:creationId xmlns:a16="http://schemas.microsoft.com/office/drawing/2014/main" id="{BF1453E8-231C-457D-B39E-782567300D12}"/>
              </a:ext>
            </a:extLst>
          </p:cNvPr>
          <p:cNvSpPr>
            <a:spLocks noGrp="1" noChangeArrowheads="1"/>
          </p:cNvSpPr>
          <p:nvPr>
            <p:ph type="body" idx="1"/>
          </p:nvPr>
        </p:nvSpPr>
        <p:spPr/>
        <p:txBody>
          <a:bodyPr/>
          <a:lstStyle/>
          <a:p>
            <a:pPr eaLnBrk="1" hangingPunct="1"/>
            <a:r>
              <a:rPr lang="en-US" altLang="en-US" sz="3200"/>
              <a:t>Teacher Modeling</a:t>
            </a:r>
          </a:p>
          <a:p>
            <a:pPr eaLnBrk="1" hangingPunct="1"/>
            <a:endParaRPr lang="en-US" altLang="en-US" sz="3200"/>
          </a:p>
          <a:p>
            <a:pPr lvl="1" eaLnBrk="1" hangingPunct="1"/>
            <a:r>
              <a:rPr lang="en-US" altLang="en-US" sz="3200"/>
              <a:t>Explain the strategy</a:t>
            </a:r>
          </a:p>
          <a:p>
            <a:pPr lvl="1" eaLnBrk="1" hangingPunct="1"/>
            <a:endParaRPr lang="en-US" altLang="en-US" sz="3200"/>
          </a:p>
          <a:p>
            <a:pPr lvl="1" eaLnBrk="1" hangingPunct="1"/>
            <a:r>
              <a:rPr lang="en-US" altLang="en-US" sz="3200"/>
              <a:t>Demonstrate how to apply</a:t>
            </a:r>
          </a:p>
          <a:p>
            <a:pPr lvl="1" eaLnBrk="1" hangingPunct="1"/>
            <a:endParaRPr lang="en-US" altLang="en-US" sz="3200"/>
          </a:p>
          <a:p>
            <a:pPr lvl="1" eaLnBrk="1" hangingPunct="1"/>
            <a:r>
              <a:rPr lang="en-US" altLang="en-US" sz="3200"/>
              <a:t>Model using “Think aloud”</a:t>
            </a:r>
          </a:p>
          <a:p>
            <a:pPr eaLnBrk="1" hangingPunct="1"/>
            <a:endParaRPr lang="en-US" alt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B77F4354-F5CA-44DF-A118-004FDF13EC9A}"/>
              </a:ext>
            </a:extLst>
          </p:cNvPr>
          <p:cNvSpPr>
            <a:spLocks noGrp="1" noChangeArrowheads="1"/>
          </p:cNvSpPr>
          <p:nvPr>
            <p:ph type="title"/>
          </p:nvPr>
        </p:nvSpPr>
        <p:spPr/>
        <p:txBody>
          <a:bodyPr/>
          <a:lstStyle/>
          <a:p>
            <a:pPr eaLnBrk="1" hangingPunct="1"/>
            <a:r>
              <a:rPr lang="en-US" altLang="en-US"/>
              <a:t>Guided Practice</a:t>
            </a:r>
          </a:p>
        </p:txBody>
      </p:sp>
      <p:sp>
        <p:nvSpPr>
          <p:cNvPr id="36866" name="Rectangle 3">
            <a:extLst>
              <a:ext uri="{FF2B5EF4-FFF2-40B4-BE49-F238E27FC236}">
                <a16:creationId xmlns:a16="http://schemas.microsoft.com/office/drawing/2014/main" id="{151F4442-2CD6-4B49-865B-E5E2830ADB24}"/>
              </a:ext>
            </a:extLst>
          </p:cNvPr>
          <p:cNvSpPr>
            <a:spLocks noGrp="1" noChangeArrowheads="1"/>
          </p:cNvSpPr>
          <p:nvPr>
            <p:ph type="body" idx="1"/>
          </p:nvPr>
        </p:nvSpPr>
        <p:spPr/>
        <p:txBody>
          <a:bodyPr/>
          <a:lstStyle/>
          <a:p>
            <a:pPr eaLnBrk="1" hangingPunct="1"/>
            <a:endParaRPr lang="en-US" altLang="en-US" sz="3200"/>
          </a:p>
          <a:p>
            <a:pPr lvl="1" eaLnBrk="1" hangingPunct="1"/>
            <a:r>
              <a:rPr lang="en-US" altLang="en-US" sz="3200"/>
              <a:t>Teacher and students practice strategy together</a:t>
            </a:r>
          </a:p>
          <a:p>
            <a:pPr lvl="1" eaLnBrk="1" hangingPunct="1"/>
            <a:endParaRPr lang="en-US" altLang="en-US" sz="3200"/>
          </a:p>
          <a:p>
            <a:pPr lvl="1" eaLnBrk="1" hangingPunct="1"/>
            <a:r>
              <a:rPr lang="en-US" altLang="en-US" sz="3200"/>
              <a:t>Teacher scaffolds, supports, provides feedback</a:t>
            </a:r>
          </a:p>
          <a:p>
            <a:pPr eaLnBrk="1" hangingPunct="1"/>
            <a:endParaRPr lang="en-US" altLang="en-US"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D1381072-5120-46A5-BE88-0593B83C3B5A}"/>
              </a:ext>
            </a:extLst>
          </p:cNvPr>
          <p:cNvSpPr>
            <a:spLocks noGrp="1" noChangeArrowheads="1"/>
          </p:cNvSpPr>
          <p:nvPr>
            <p:ph type="title"/>
          </p:nvPr>
        </p:nvSpPr>
        <p:spPr/>
        <p:txBody>
          <a:bodyPr/>
          <a:lstStyle/>
          <a:p>
            <a:pPr eaLnBrk="1" hangingPunct="1"/>
            <a:r>
              <a:rPr lang="en-US" altLang="en-US"/>
              <a:t>Independent Use</a:t>
            </a:r>
          </a:p>
        </p:txBody>
      </p:sp>
      <p:sp>
        <p:nvSpPr>
          <p:cNvPr id="38914" name="Rectangle 3">
            <a:extLst>
              <a:ext uri="{FF2B5EF4-FFF2-40B4-BE49-F238E27FC236}">
                <a16:creationId xmlns:a16="http://schemas.microsoft.com/office/drawing/2014/main" id="{DF7E19E3-3E2A-49DB-B1F2-001FCB088E07}"/>
              </a:ext>
            </a:extLst>
          </p:cNvPr>
          <p:cNvSpPr>
            <a:spLocks noGrp="1" noChangeArrowheads="1"/>
          </p:cNvSpPr>
          <p:nvPr>
            <p:ph type="body" idx="1"/>
          </p:nvPr>
        </p:nvSpPr>
        <p:spPr/>
        <p:txBody>
          <a:bodyPr/>
          <a:lstStyle/>
          <a:p>
            <a:pPr eaLnBrk="1" hangingPunct="1"/>
            <a:r>
              <a:rPr lang="en-US" altLang="en-US" sz="3200"/>
              <a:t>Independent Practice</a:t>
            </a:r>
          </a:p>
          <a:p>
            <a:pPr lvl="1" eaLnBrk="1" hangingPunct="1"/>
            <a:r>
              <a:rPr lang="en-US" altLang="en-US" sz="2800"/>
              <a:t>Students try to apply strategy on their own</a:t>
            </a:r>
          </a:p>
          <a:p>
            <a:pPr lvl="1" eaLnBrk="1" hangingPunct="1"/>
            <a:r>
              <a:rPr lang="en-US" altLang="en-US" sz="2800"/>
              <a:t>Teacher provides regular feedback</a:t>
            </a:r>
          </a:p>
          <a:p>
            <a:pPr eaLnBrk="1" hangingPunct="1"/>
            <a:endParaRPr lang="en-US" altLang="en-US"/>
          </a:p>
          <a:p>
            <a:pPr eaLnBrk="1" hangingPunct="1"/>
            <a:r>
              <a:rPr lang="en-US" altLang="en-US" sz="3200"/>
              <a:t>Independent Application</a:t>
            </a:r>
          </a:p>
          <a:p>
            <a:pPr lvl="1" eaLnBrk="1" hangingPunct="1"/>
            <a:r>
              <a:rPr lang="en-US" altLang="en-US" sz="2800"/>
              <a:t>Students demonstrate effective use of strategy when reading independently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312939F8-F64A-43EB-8DFF-A803365AD59B}"/>
              </a:ext>
            </a:extLst>
          </p:cNvPr>
          <p:cNvSpPr>
            <a:spLocks noGrp="1" noChangeArrowheads="1"/>
          </p:cNvSpPr>
          <p:nvPr>
            <p:ph type="ctrTitle"/>
          </p:nvPr>
        </p:nvSpPr>
        <p:spPr/>
        <p:txBody>
          <a:bodyPr/>
          <a:lstStyle/>
          <a:p>
            <a:pPr eaLnBrk="1" hangingPunct="1"/>
            <a:r>
              <a:rPr lang="en-US" altLang="en-US" sz="4400"/>
              <a:t>		A Balanced Approach</a:t>
            </a:r>
          </a:p>
        </p:txBody>
      </p:sp>
      <p:sp>
        <p:nvSpPr>
          <p:cNvPr id="18434" name="Rectangle 3">
            <a:extLst>
              <a:ext uri="{FF2B5EF4-FFF2-40B4-BE49-F238E27FC236}">
                <a16:creationId xmlns:a16="http://schemas.microsoft.com/office/drawing/2014/main" id="{1CE43B8C-C831-7746-B0E7-1C872ACC6AF4}"/>
              </a:ext>
            </a:extLst>
          </p:cNvPr>
          <p:cNvSpPr>
            <a:spLocks noGrp="1" noChangeArrowheads="1"/>
          </p:cNvSpPr>
          <p:nvPr>
            <p:ph type="subTitle" idx="1"/>
          </p:nvPr>
        </p:nvSpPr>
        <p:spPr/>
        <p:txBody>
          <a:bodyPr/>
          <a:lstStyle/>
          <a:p>
            <a:pPr eaLnBrk="1" hangingPunct="1">
              <a:defRPr/>
            </a:pPr>
            <a:r>
              <a:rPr lang="en-US" altLang="en-US" dirty="0"/>
              <a:t>"One size does not fit all.”</a:t>
            </a:r>
          </a:p>
          <a:p>
            <a:pPr eaLnBrk="1" hangingPunct="1">
              <a:defRPr/>
            </a:pPr>
            <a:r>
              <a:rPr lang="en-US" altLang="en-US" dirty="0"/>
              <a:t>		</a:t>
            </a:r>
            <a:r>
              <a:rPr lang="en-US" altLang="en-US" sz="1960" dirty="0"/>
              <a:t>Frank Zappa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3252EF06-4D8A-4D82-BC07-787119FCB856}"/>
              </a:ext>
            </a:extLst>
          </p:cNvPr>
          <p:cNvSpPr>
            <a:spLocks noGrp="1" noChangeArrowheads="1"/>
          </p:cNvSpPr>
          <p:nvPr>
            <p:ph type="title"/>
          </p:nvPr>
        </p:nvSpPr>
        <p:spPr/>
        <p:txBody>
          <a:bodyPr/>
          <a:lstStyle/>
          <a:p>
            <a:pPr eaLnBrk="1" hangingPunct="1"/>
            <a:r>
              <a:rPr lang="en-US" altLang="en-US"/>
              <a:t>A Balanced Approach</a:t>
            </a:r>
          </a:p>
        </p:txBody>
      </p:sp>
      <p:sp>
        <p:nvSpPr>
          <p:cNvPr id="20482" name="Rectangle 3">
            <a:extLst>
              <a:ext uri="{FF2B5EF4-FFF2-40B4-BE49-F238E27FC236}">
                <a16:creationId xmlns:a16="http://schemas.microsoft.com/office/drawing/2014/main" id="{9B2A3D3A-D31A-4038-A8BB-2AC0A632E567}"/>
              </a:ext>
            </a:extLst>
          </p:cNvPr>
          <p:cNvSpPr>
            <a:spLocks noGrp="1" noChangeArrowheads="1"/>
          </p:cNvSpPr>
          <p:nvPr>
            <p:ph type="body" idx="1"/>
          </p:nvPr>
        </p:nvSpPr>
        <p:spPr/>
        <p:txBody>
          <a:bodyPr/>
          <a:lstStyle/>
          <a:p>
            <a:pPr eaLnBrk="1" hangingPunct="1"/>
            <a:r>
              <a:rPr lang="en-US" altLang="en-US" sz="3200"/>
              <a:t>Individualized instruction requires a: </a:t>
            </a:r>
          </a:p>
          <a:p>
            <a:pPr eaLnBrk="1" hangingPunct="1"/>
            <a:endParaRPr lang="en-US" altLang="en-US" sz="3200"/>
          </a:p>
          <a:p>
            <a:pPr lvl="1" eaLnBrk="1" hangingPunct="1"/>
            <a:r>
              <a:rPr lang="en-US" altLang="en-US" sz="3200"/>
              <a:t>blend of perspectives rather than adhere solely to one.  </a:t>
            </a:r>
          </a:p>
          <a:p>
            <a:pPr eaLnBrk="1" hangingPunct="1"/>
            <a:endParaRPr lang="en-US" altLang="en-US" sz="3200"/>
          </a:p>
          <a:p>
            <a:pPr lvl="1" eaLnBrk="1" hangingPunct="1"/>
            <a:r>
              <a:rPr lang="en-US" altLang="en-US" sz="3200"/>
              <a:t> an instructionally balanced approach to literacy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9DEDD46F-676E-4CF7-B25B-F59C85B43D39}"/>
              </a:ext>
            </a:extLst>
          </p:cNvPr>
          <p:cNvSpPr>
            <a:spLocks noGrp="1" noChangeArrowheads="1"/>
          </p:cNvSpPr>
          <p:nvPr>
            <p:ph type="title"/>
          </p:nvPr>
        </p:nvSpPr>
        <p:spPr/>
        <p:txBody>
          <a:bodyPr/>
          <a:lstStyle/>
          <a:p>
            <a:pPr eaLnBrk="1" hangingPunct="1"/>
            <a:r>
              <a:rPr lang="en-US" altLang="en-US"/>
              <a:t>Balance</a:t>
            </a:r>
          </a:p>
        </p:txBody>
      </p:sp>
      <p:sp>
        <p:nvSpPr>
          <p:cNvPr id="22530" name="Rectangle 3">
            <a:extLst>
              <a:ext uri="{FF2B5EF4-FFF2-40B4-BE49-F238E27FC236}">
                <a16:creationId xmlns:a16="http://schemas.microsoft.com/office/drawing/2014/main" id="{C5E489C1-A167-4193-91B3-AA9EB6EDFB0B}"/>
              </a:ext>
            </a:extLst>
          </p:cNvPr>
          <p:cNvSpPr>
            <a:spLocks noGrp="1" noChangeArrowheads="1"/>
          </p:cNvSpPr>
          <p:nvPr>
            <p:ph type="body" idx="1"/>
          </p:nvPr>
        </p:nvSpPr>
        <p:spPr/>
        <p:txBody>
          <a:bodyPr/>
          <a:lstStyle/>
          <a:p>
            <a:pPr eaLnBrk="1" hangingPunct="1"/>
            <a:r>
              <a:rPr lang="en-US" altLang="en-US" sz="3200"/>
              <a:t>Two curriculum perspectives</a:t>
            </a:r>
          </a:p>
          <a:p>
            <a:pPr lvl="1" eaLnBrk="1" hangingPunct="1"/>
            <a:r>
              <a:rPr lang="en-US" altLang="en-US" sz="2800"/>
              <a:t>Skills-based curriculum</a:t>
            </a:r>
          </a:p>
          <a:p>
            <a:pPr lvl="1" eaLnBrk="1" hangingPunct="1"/>
            <a:r>
              <a:rPr lang="en-US" altLang="en-US" sz="2800"/>
              <a:t>Literature- based/ natural / wholeistic</a:t>
            </a:r>
          </a:p>
          <a:p>
            <a:pPr eaLnBrk="1" hangingPunct="1"/>
            <a:endParaRPr lang="en-US" altLang="en-US"/>
          </a:p>
          <a:p>
            <a:pPr eaLnBrk="1" hangingPunct="1"/>
            <a:r>
              <a:rPr lang="en-US" altLang="en-US" sz="3200"/>
              <a:t>Each supported by differing assumptions and principles about learning to read and write</a:t>
            </a:r>
          </a:p>
          <a:p>
            <a:pPr lvl="1" eaLnBrk="1" hangingPunct="1"/>
            <a:endParaRPr lang="en-US" alt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EF35BD29-C69B-49A9-9D15-0F994E6280CF}"/>
              </a:ext>
            </a:extLst>
          </p:cNvPr>
          <p:cNvSpPr>
            <a:spLocks noGrp="1" noChangeArrowheads="1"/>
          </p:cNvSpPr>
          <p:nvPr>
            <p:ph type="title"/>
          </p:nvPr>
        </p:nvSpPr>
        <p:spPr/>
        <p:txBody>
          <a:bodyPr/>
          <a:lstStyle/>
          <a:p>
            <a:pPr eaLnBrk="1" hangingPunct="1"/>
            <a:r>
              <a:rPr lang="en-US" altLang="en-US" sz="3800"/>
              <a:t>A Balanced Approach</a:t>
            </a:r>
          </a:p>
        </p:txBody>
      </p:sp>
      <p:sp>
        <p:nvSpPr>
          <p:cNvPr id="24578" name="Rectangle 3">
            <a:extLst>
              <a:ext uri="{FF2B5EF4-FFF2-40B4-BE49-F238E27FC236}">
                <a16:creationId xmlns:a16="http://schemas.microsoft.com/office/drawing/2014/main" id="{F3737B18-A601-4DAF-9B36-916EFF67A54B}"/>
              </a:ext>
            </a:extLst>
          </p:cNvPr>
          <p:cNvSpPr>
            <a:spLocks noGrp="1" noChangeArrowheads="1"/>
          </p:cNvSpPr>
          <p:nvPr>
            <p:ph type="body" idx="1"/>
          </p:nvPr>
        </p:nvSpPr>
        <p:spPr/>
        <p:txBody>
          <a:bodyPr/>
          <a:lstStyle/>
          <a:p>
            <a:pPr eaLnBrk="1" hangingPunct="1"/>
            <a:r>
              <a:rPr lang="en-US" altLang="en-US" sz="3200"/>
              <a:t>Provides teachers flexibility in the use of approaches and strategies.</a:t>
            </a:r>
          </a:p>
          <a:p>
            <a:pPr eaLnBrk="1" hangingPunct="1"/>
            <a:endParaRPr lang="en-US" altLang="en-US" sz="3200"/>
          </a:p>
          <a:p>
            <a:pPr eaLnBrk="1" hangingPunct="1"/>
            <a:r>
              <a:rPr lang="en-US" altLang="en-US" sz="3200"/>
              <a:t>Promotes the integration of reading and writing instruction throughout the school day.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247FDBEE-10F7-4B30-9783-A001AAE627A1}"/>
              </a:ext>
            </a:extLst>
          </p:cNvPr>
          <p:cNvSpPr>
            <a:spLocks noGrp="1" noChangeArrowheads="1"/>
          </p:cNvSpPr>
          <p:nvPr>
            <p:ph type="title"/>
          </p:nvPr>
        </p:nvSpPr>
        <p:spPr/>
        <p:txBody>
          <a:bodyPr/>
          <a:lstStyle/>
          <a:p>
            <a:pPr eaLnBrk="1" hangingPunct="1"/>
            <a:endParaRPr lang="en-US" altLang="en-US"/>
          </a:p>
        </p:txBody>
      </p:sp>
      <p:sp>
        <p:nvSpPr>
          <p:cNvPr id="26626" name="Rectangle 3">
            <a:extLst>
              <a:ext uri="{FF2B5EF4-FFF2-40B4-BE49-F238E27FC236}">
                <a16:creationId xmlns:a16="http://schemas.microsoft.com/office/drawing/2014/main" id="{842C367B-FBF4-4258-AFDF-A49F9A2B7D16}"/>
              </a:ext>
            </a:extLst>
          </p:cNvPr>
          <p:cNvSpPr>
            <a:spLocks noGrp="1" noChangeArrowheads="1"/>
          </p:cNvSpPr>
          <p:nvPr>
            <p:ph type="body" idx="1"/>
          </p:nvPr>
        </p:nvSpPr>
        <p:spPr/>
        <p:txBody>
          <a:bodyPr/>
          <a:lstStyle/>
          <a:p>
            <a:pPr eaLnBrk="1" hangingPunct="1"/>
            <a:r>
              <a:rPr lang="en-US" altLang="en-US" sz="3200"/>
              <a:t>Scaffolding:</a:t>
            </a:r>
          </a:p>
          <a:p>
            <a:pPr eaLnBrk="1" hangingPunct="1"/>
            <a:endParaRPr lang="en-US" altLang="en-US" sz="3200"/>
          </a:p>
          <a:p>
            <a:pPr lvl="1" eaLnBrk="1" hangingPunct="1"/>
            <a:r>
              <a:rPr lang="en-US" altLang="en-US" sz="2800"/>
              <a:t>Help students do what they cannot do on their own at first.</a:t>
            </a:r>
          </a:p>
          <a:p>
            <a:pPr lvl="1" eaLnBrk="1" hangingPunct="1"/>
            <a:endParaRPr lang="en-US" altLang="en-US" sz="2800"/>
          </a:p>
          <a:p>
            <a:pPr lvl="1" eaLnBrk="1" hangingPunct="1"/>
            <a:r>
              <a:rPr lang="en-US" altLang="en-US" sz="2800"/>
              <a:t>Teacher supports literacy learning by showing students </a:t>
            </a:r>
            <a:r>
              <a:rPr lang="en-US" altLang="en-US" sz="2800" i="1"/>
              <a:t>how</a:t>
            </a:r>
            <a:r>
              <a:rPr lang="en-US" altLang="en-US" sz="2800"/>
              <a:t> to use skills and strategies that will lead to independent learning.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1903764C-F3AD-4A9D-A446-98351B7C2877}"/>
              </a:ext>
            </a:extLst>
          </p:cNvPr>
          <p:cNvSpPr>
            <a:spLocks noGrp="1" noChangeArrowheads="1"/>
          </p:cNvSpPr>
          <p:nvPr>
            <p:ph type="title"/>
          </p:nvPr>
        </p:nvSpPr>
        <p:spPr/>
        <p:txBody>
          <a:bodyPr/>
          <a:lstStyle/>
          <a:p>
            <a:pPr eaLnBrk="1" hangingPunct="1"/>
            <a:endParaRPr lang="en-US" altLang="en-US"/>
          </a:p>
        </p:txBody>
      </p:sp>
      <p:sp>
        <p:nvSpPr>
          <p:cNvPr id="28674" name="Rectangle 3">
            <a:extLst>
              <a:ext uri="{FF2B5EF4-FFF2-40B4-BE49-F238E27FC236}">
                <a16:creationId xmlns:a16="http://schemas.microsoft.com/office/drawing/2014/main" id="{6A7538F9-33BF-4142-818F-99E0E4B4764A}"/>
              </a:ext>
            </a:extLst>
          </p:cNvPr>
          <p:cNvSpPr>
            <a:spLocks noGrp="1" noChangeArrowheads="1"/>
          </p:cNvSpPr>
          <p:nvPr>
            <p:ph type="body" idx="1"/>
          </p:nvPr>
        </p:nvSpPr>
        <p:spPr/>
        <p:txBody>
          <a:bodyPr/>
          <a:lstStyle/>
          <a:p>
            <a:pPr eaLnBrk="1" hangingPunct="1"/>
            <a:r>
              <a:rPr lang="en-US" altLang="en-US" sz="3200"/>
              <a:t>Scaffolding provides support for children in two ways:</a:t>
            </a:r>
            <a:br>
              <a:rPr lang="en-US" altLang="en-US" sz="3200"/>
            </a:br>
            <a:endParaRPr lang="en-US" altLang="en-US" sz="3200"/>
          </a:p>
          <a:p>
            <a:pPr lvl="1" eaLnBrk="1" hangingPunct="1"/>
            <a:r>
              <a:rPr lang="en-US" altLang="en-US" sz="2800"/>
              <a:t>Application of skills and strategies at the point of actual use in reading.</a:t>
            </a:r>
          </a:p>
          <a:p>
            <a:pPr lvl="1" eaLnBrk="1" hangingPunct="1"/>
            <a:endParaRPr lang="en-US" altLang="en-US" sz="2800"/>
          </a:p>
          <a:p>
            <a:pPr lvl="1" eaLnBrk="1" hangingPunct="1"/>
            <a:r>
              <a:rPr lang="en-US" altLang="en-US" sz="2800"/>
              <a:t>Explicit instruction in the development of skills and strategies.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46410023-DCF0-46C4-8823-B504AE9ADE62}"/>
              </a:ext>
            </a:extLst>
          </p:cNvPr>
          <p:cNvSpPr>
            <a:spLocks noGrp="1" noChangeArrowheads="1"/>
          </p:cNvSpPr>
          <p:nvPr>
            <p:ph type="title"/>
          </p:nvPr>
        </p:nvSpPr>
        <p:spPr/>
        <p:txBody>
          <a:bodyPr/>
          <a:lstStyle/>
          <a:p>
            <a:pPr eaLnBrk="1" hangingPunct="1"/>
            <a:r>
              <a:rPr lang="en-US" altLang="en-US" sz="3800"/>
              <a:t>Framework for a Balanced Approach</a:t>
            </a:r>
          </a:p>
        </p:txBody>
      </p:sp>
      <p:sp>
        <p:nvSpPr>
          <p:cNvPr id="30722" name="Rectangle 3">
            <a:extLst>
              <a:ext uri="{FF2B5EF4-FFF2-40B4-BE49-F238E27FC236}">
                <a16:creationId xmlns:a16="http://schemas.microsoft.com/office/drawing/2014/main" id="{71F90B27-A0AA-4531-90CD-90922585D3C4}"/>
              </a:ext>
            </a:extLst>
          </p:cNvPr>
          <p:cNvSpPr>
            <a:spLocks noGrp="1" noChangeArrowheads="1"/>
          </p:cNvSpPr>
          <p:nvPr>
            <p:ph type="body" sz="half" idx="1"/>
          </p:nvPr>
        </p:nvSpPr>
        <p:spPr>
          <a:xfrm>
            <a:off x="914400" y="1600200"/>
            <a:ext cx="3813175" cy="4530725"/>
          </a:xfrm>
        </p:spPr>
        <p:txBody>
          <a:bodyPr/>
          <a:lstStyle/>
          <a:p>
            <a:pPr eaLnBrk="1" hangingPunct="1"/>
            <a:r>
              <a:rPr lang="en-US" altLang="en-US" sz="2400"/>
              <a:t>Reading aloud</a:t>
            </a:r>
          </a:p>
          <a:p>
            <a:pPr eaLnBrk="1" hangingPunct="1"/>
            <a:endParaRPr lang="en-US" altLang="en-US" sz="2400"/>
          </a:p>
          <a:p>
            <a:pPr eaLnBrk="1" hangingPunct="1"/>
            <a:r>
              <a:rPr lang="en-US" altLang="en-US" sz="2400"/>
              <a:t>Shared reading</a:t>
            </a:r>
          </a:p>
          <a:p>
            <a:pPr eaLnBrk="1" hangingPunct="1"/>
            <a:endParaRPr lang="en-US" altLang="en-US" sz="2400"/>
          </a:p>
          <a:p>
            <a:pPr eaLnBrk="1" hangingPunct="1"/>
            <a:r>
              <a:rPr lang="en-US" altLang="en-US" sz="2400"/>
              <a:t>Guided reading</a:t>
            </a:r>
          </a:p>
          <a:p>
            <a:pPr eaLnBrk="1" hangingPunct="1"/>
            <a:endParaRPr lang="en-US" altLang="en-US" sz="2400"/>
          </a:p>
          <a:p>
            <a:pPr eaLnBrk="1" hangingPunct="1"/>
            <a:r>
              <a:rPr lang="en-US" altLang="en-US" sz="2400"/>
              <a:t>Independent reading</a:t>
            </a:r>
          </a:p>
        </p:txBody>
      </p:sp>
      <p:sp>
        <p:nvSpPr>
          <p:cNvPr id="30723" name="Rectangle 4">
            <a:extLst>
              <a:ext uri="{FF2B5EF4-FFF2-40B4-BE49-F238E27FC236}">
                <a16:creationId xmlns:a16="http://schemas.microsoft.com/office/drawing/2014/main" id="{645657CC-7A6E-48C2-94D7-67F51F142AE3}"/>
              </a:ext>
            </a:extLst>
          </p:cNvPr>
          <p:cNvSpPr>
            <a:spLocks noGrp="1" noChangeArrowheads="1"/>
          </p:cNvSpPr>
          <p:nvPr>
            <p:ph type="body" sz="half" idx="2"/>
          </p:nvPr>
        </p:nvSpPr>
        <p:spPr>
          <a:xfrm>
            <a:off x="4873625" y="1600200"/>
            <a:ext cx="3813175" cy="4530725"/>
          </a:xfrm>
        </p:spPr>
        <p:txBody>
          <a:bodyPr/>
          <a:lstStyle/>
          <a:p>
            <a:pPr eaLnBrk="1" hangingPunct="1"/>
            <a:r>
              <a:rPr lang="en-US" altLang="en-US" sz="2400"/>
              <a:t>Shared writing</a:t>
            </a:r>
          </a:p>
          <a:p>
            <a:pPr eaLnBrk="1" hangingPunct="1"/>
            <a:endParaRPr lang="en-US" altLang="en-US" sz="2400"/>
          </a:p>
          <a:p>
            <a:pPr eaLnBrk="1" hangingPunct="1"/>
            <a:r>
              <a:rPr lang="en-US" altLang="en-US" sz="2400"/>
              <a:t>Interactive writing</a:t>
            </a:r>
          </a:p>
          <a:p>
            <a:pPr eaLnBrk="1" hangingPunct="1"/>
            <a:endParaRPr lang="en-US" altLang="en-US" sz="2400"/>
          </a:p>
          <a:p>
            <a:pPr eaLnBrk="1" hangingPunct="1"/>
            <a:r>
              <a:rPr lang="en-US" altLang="en-US" sz="2400"/>
              <a:t>Guided writing</a:t>
            </a:r>
          </a:p>
          <a:p>
            <a:pPr eaLnBrk="1" hangingPunct="1"/>
            <a:endParaRPr lang="en-US" altLang="en-US" sz="2400"/>
          </a:p>
          <a:p>
            <a:pPr eaLnBrk="1" hangingPunct="1"/>
            <a:r>
              <a:rPr lang="en-US" altLang="en-US" sz="2400"/>
              <a:t>Independent writing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2A636CCF-1DFD-415B-A799-E5423FDC074E}"/>
              </a:ext>
            </a:extLst>
          </p:cNvPr>
          <p:cNvSpPr>
            <a:spLocks noGrp="1" noChangeArrowheads="1"/>
          </p:cNvSpPr>
          <p:nvPr>
            <p:ph type="title"/>
          </p:nvPr>
        </p:nvSpPr>
        <p:spPr/>
        <p:txBody>
          <a:bodyPr/>
          <a:lstStyle/>
          <a:p>
            <a:pPr eaLnBrk="1" hangingPunct="1"/>
            <a:r>
              <a:rPr lang="en-US" altLang="en-US" sz="3800"/>
              <a:t>A Direct Teaching Model</a:t>
            </a:r>
          </a:p>
        </p:txBody>
      </p:sp>
      <p:sp>
        <p:nvSpPr>
          <p:cNvPr id="32770" name="Rectangle 3">
            <a:extLst>
              <a:ext uri="{FF2B5EF4-FFF2-40B4-BE49-F238E27FC236}">
                <a16:creationId xmlns:a16="http://schemas.microsoft.com/office/drawing/2014/main" id="{6364FD5E-C63D-449C-93F8-59C48ED7D5DB}"/>
              </a:ext>
            </a:extLst>
          </p:cNvPr>
          <p:cNvSpPr>
            <a:spLocks noGrp="1" noChangeArrowheads="1"/>
          </p:cNvSpPr>
          <p:nvPr>
            <p:ph type="body" idx="1"/>
          </p:nvPr>
        </p:nvSpPr>
        <p:spPr/>
        <p:txBody>
          <a:bodyPr/>
          <a:lstStyle/>
          <a:p>
            <a:pPr eaLnBrk="1" hangingPunct="1"/>
            <a:r>
              <a:rPr lang="en-US" altLang="en-US" sz="3200"/>
              <a:t>Teacher Modeling</a:t>
            </a:r>
          </a:p>
          <a:p>
            <a:pPr eaLnBrk="1" hangingPunct="1"/>
            <a:endParaRPr lang="en-US" altLang="en-US" sz="3200"/>
          </a:p>
          <a:p>
            <a:pPr eaLnBrk="1" hangingPunct="1"/>
            <a:r>
              <a:rPr lang="en-US" altLang="en-US" sz="3200"/>
              <a:t>Guided Practice</a:t>
            </a:r>
          </a:p>
          <a:p>
            <a:pPr eaLnBrk="1" hangingPunct="1"/>
            <a:endParaRPr lang="en-US" altLang="en-US" sz="3200"/>
          </a:p>
          <a:p>
            <a:pPr eaLnBrk="1" hangingPunct="1"/>
            <a:r>
              <a:rPr lang="en-US" altLang="en-US" sz="3200"/>
              <a:t>Independent Practice</a:t>
            </a:r>
          </a:p>
          <a:p>
            <a:pPr eaLnBrk="1" hangingPunct="1"/>
            <a:endParaRPr lang="en-US" altLang="en-US" sz="3200"/>
          </a:p>
          <a:p>
            <a:pPr eaLnBrk="1" hangingPunct="1"/>
            <a:r>
              <a:rPr lang="en-US" altLang="en-US" sz="3200"/>
              <a:t>Independent Application</a:t>
            </a:r>
          </a:p>
        </p:txBody>
      </p:sp>
    </p:spTree>
  </p:cSld>
  <p:clrMapOvr>
    <a:masterClrMapping/>
  </p:clrMapOvr>
</p:sld>
</file>

<file path=ppt/theme/theme1.xml><?xml version="1.0" encoding="utf-8"?>
<a:theme xmlns:a="http://schemas.openxmlformats.org/drawingml/2006/main" name="Layers">
  <a:themeElements>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2808</TotalTime>
  <Words>774</Words>
  <Application>Microsoft Office PowerPoint</Application>
  <PresentationFormat>On-screen Show (4:3)</PresentationFormat>
  <Paragraphs>115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Times New Roman</vt:lpstr>
      <vt:lpstr>Wingdings</vt:lpstr>
      <vt:lpstr>Verdana</vt:lpstr>
      <vt:lpstr>Tahoma</vt:lpstr>
      <vt:lpstr>Layers</vt:lpstr>
      <vt:lpstr>READING STRATEGIES </vt:lpstr>
      <vt:lpstr>  A Balanced Approach</vt:lpstr>
      <vt:lpstr>A Balanced Approach</vt:lpstr>
      <vt:lpstr>Balance</vt:lpstr>
      <vt:lpstr>A Balanced Approach</vt:lpstr>
      <vt:lpstr>PowerPoint Presentation</vt:lpstr>
      <vt:lpstr>PowerPoint Presentation</vt:lpstr>
      <vt:lpstr>Framework for a Balanced Approach</vt:lpstr>
      <vt:lpstr>A Direct Teaching Model</vt:lpstr>
      <vt:lpstr>Modeling and Demonstration</vt:lpstr>
      <vt:lpstr>Guided Practice</vt:lpstr>
      <vt:lpstr>Independent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Research-based Instructional Strategies</dc:title>
  <dc:creator>Patricia L. McAnally</dc:creator>
  <cp:lastModifiedBy>Blasko-Drabik, Holly</cp:lastModifiedBy>
  <cp:revision>146</cp:revision>
  <dcterms:created xsi:type="dcterms:W3CDTF">2005-06-02T03:28:15Z</dcterms:created>
  <dcterms:modified xsi:type="dcterms:W3CDTF">2020-01-31T14:22:18Z</dcterms:modified>
</cp:coreProperties>
</file>